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81" name="Shape 181"/>
          <p:cNvSpPr/>
          <p:nvPr>
            <p:ph type="sldImg"/>
          </p:nvPr>
        </p:nvSpPr>
        <p:spPr>
          <a:xfrm>
            <a:off x="1143000" y="685800"/>
            <a:ext cx="4572000" cy="3429000"/>
          </a:xfrm>
          <a:prstGeom prst="rect">
            <a:avLst/>
          </a:prstGeom>
        </p:spPr>
        <p:txBody>
          <a:bodyPr/>
          <a:lstStyle/>
          <a:p>
            <a:pPr/>
          </a:p>
        </p:txBody>
      </p:sp>
      <p:sp>
        <p:nvSpPr>
          <p:cNvPr id="182" name="Shape 18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Close-up of wild plants growing between rocks"/>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Large rock formation under dark clouds with a dirt road in the foreground"/>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Close-up of a wild plant growing between lava rocks"/>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waterfall surrounded by a green rocky landscap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49" name="image.png" descr="image.png"/>
          <p:cNvPicPr>
            <a:picLocks noChangeAspect="1"/>
          </p:cNvPicPr>
          <p:nvPr/>
        </p:nvPicPr>
        <p:blipFill>
          <a:blip r:embed="rId2">
            <a:extLst/>
          </a:blip>
          <a:stretch>
            <a:fillRect/>
          </a:stretch>
        </p:blipFill>
        <p:spPr>
          <a:xfrm>
            <a:off x="-470290" y="-5507546"/>
            <a:ext cx="25865963" cy="19489286"/>
          </a:xfrm>
          <a:prstGeom prst="rect">
            <a:avLst/>
          </a:prstGeom>
          <a:ln w="12700">
            <a:miter lim="400000"/>
          </a:ln>
        </p:spPr>
      </p:pic>
      <p:sp>
        <p:nvSpPr>
          <p:cNvPr id="150" name="Slide Number"/>
          <p:cNvSpPr txBox="1"/>
          <p:nvPr>
            <p:ph type="sldNum" sz="quarter" idx="2"/>
          </p:nvPr>
        </p:nvSpPr>
        <p:spPr>
          <a:xfrm>
            <a:off x="11887200" y="12344400"/>
            <a:ext cx="4267200" cy="736601"/>
          </a:xfrm>
          <a:prstGeom prst="rect">
            <a:avLst/>
          </a:prstGeom>
        </p:spPr>
        <p:txBody>
          <a:bodyPr lIns="91439" tIns="91439" rIns="91439" bIns="91439" anchor="ctr"/>
          <a:lstStyle>
            <a:lvl1pPr algn="r" defTabSz="1828800">
              <a:defRPr b="1" sz="24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FFFFFF"/>
        </a:solidFill>
      </p:bgPr>
    </p:bg>
    <p:spTree>
      <p:nvGrpSpPr>
        <p:cNvPr id="1" name=""/>
        <p:cNvGrpSpPr/>
        <p:nvPr/>
      </p:nvGrpSpPr>
      <p:grpSpPr>
        <a:xfrm>
          <a:off x="0" y="0"/>
          <a:ext cx="0" cy="0"/>
          <a:chOff x="0" y="0"/>
          <a:chExt cx="0" cy="0"/>
        </a:xfrm>
      </p:grpSpPr>
      <p:sp>
        <p:nvSpPr>
          <p:cNvPr id="157" name="Slide Title"/>
          <p:cNvSpPr txBox="1"/>
          <p:nvPr>
            <p:ph type="title" hasCustomPrompt="1"/>
          </p:nvPr>
        </p:nvSpPr>
        <p:spPr>
          <a:prstGeom prst="rect">
            <a:avLst/>
          </a:prstGeom>
        </p:spPr>
        <p:txBody>
          <a:bodyPr/>
          <a:lstStyle>
            <a:lvl1pPr>
              <a:defRPr>
                <a:solidFill>
                  <a:schemeClr val="accent1">
                    <a:hueOff val="117695"/>
                    <a:lumOff val="-11358"/>
                  </a:schemeClr>
                </a:solidFill>
              </a:defRPr>
            </a:lvl1pPr>
          </a:lstStyle>
          <a:p>
            <a:pPr/>
            <a:r>
              <a:t>Slide Title</a:t>
            </a:r>
          </a:p>
        </p:txBody>
      </p:sp>
      <p:sp>
        <p:nvSpPr>
          <p:cNvPr id="158"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solidFill>
                  <a:srgbClr val="000000"/>
                </a:solidFill>
              </a:defRPr>
            </a:lvl1pPr>
          </a:lstStyle>
          <a:p>
            <a:pPr/>
            <a:r>
              <a:t>Slide Subtitle</a:t>
            </a:r>
          </a:p>
        </p:txBody>
      </p:sp>
      <p:sp>
        <p:nvSpPr>
          <p:cNvPr id="159" name="Body Level One…"/>
          <p:cNvSpPr txBox="1"/>
          <p:nvPr>
            <p:ph type="body" idx="1" hasCustomPrompt="1"/>
          </p:nvPr>
        </p:nvSpPr>
        <p:spPr>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a:r>
              <a:t>Slide bullet text</a:t>
            </a:r>
          </a:p>
          <a:p>
            <a:pPr lvl="1"/>
            <a:r>
              <a:t/>
            </a:r>
          </a:p>
          <a:p>
            <a:pPr lvl="2"/>
            <a:r>
              <a:t/>
            </a:r>
          </a:p>
          <a:p>
            <a:pPr lvl="3"/>
            <a:r>
              <a:t/>
            </a:r>
          </a:p>
          <a:p>
            <a:pPr lvl="4"/>
            <a:r>
              <a:t/>
            </a:r>
          </a:p>
        </p:txBody>
      </p:sp>
      <p:sp>
        <p:nvSpPr>
          <p:cNvPr id="16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6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solidFill>
          <a:srgbClr val="FFFFFF"/>
        </a:solidFill>
      </p:bgPr>
    </p:bg>
    <p:spTree>
      <p:nvGrpSpPr>
        <p:cNvPr id="1" name=""/>
        <p:cNvGrpSpPr/>
        <p:nvPr/>
      </p:nvGrpSpPr>
      <p:grpSpPr>
        <a:xfrm>
          <a:off x="0" y="0"/>
          <a:ext cx="0" cy="0"/>
          <a:chOff x="0" y="0"/>
          <a:chExt cx="0" cy="0"/>
        </a:xfrm>
      </p:grpSpPr>
      <p:sp>
        <p:nvSpPr>
          <p:cNvPr id="174"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7695"/>
                    <a:lumOff val="-11358"/>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7695"/>
                    <a:lumOff val="-11358"/>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7695"/>
                    <a:lumOff val="-11358"/>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7695"/>
                    <a:lumOff val="-11358"/>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7695"/>
                    <a:lumOff val="-11358"/>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7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Green, hilly landscap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Moss-covered rocks"/>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Large rock formation under dark clouds with a dirt road in the foreground"/>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184" name="Jeff Coleman, 13 February 2022"/>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Jeff Coleman, 13 February 2022</a:t>
            </a:r>
          </a:p>
        </p:txBody>
      </p:sp>
      <p:sp>
        <p:nvSpPr>
          <p:cNvPr id="185" name="God’s Name"/>
          <p:cNvSpPr txBox="1"/>
          <p:nvPr>
            <p:ph type="ctrTitle"/>
          </p:nvPr>
        </p:nvSpPr>
        <p:spPr>
          <a:xfrm>
            <a:off x="1206498" y="3589481"/>
            <a:ext cx="21971004" cy="4648201"/>
          </a:xfrm>
          <a:prstGeom prst="rect">
            <a:avLst/>
          </a:prstGeom>
        </p:spPr>
        <p:txBody>
          <a:bodyPr/>
          <a:lstStyle/>
          <a:p>
            <a:pPr/>
            <a:r>
              <a:t>God’s Name</a:t>
            </a:r>
          </a:p>
        </p:txBody>
      </p:sp>
      <p:sp>
        <p:nvSpPr>
          <p:cNvPr id="186" name="Basic Theology #7…"/>
          <p:cNvSpPr txBox="1"/>
          <p:nvPr>
            <p:ph type="subTitle" sz="quarter" idx="1"/>
          </p:nvPr>
        </p:nvSpPr>
        <p:spPr>
          <a:xfrm>
            <a:off x="1206500" y="8356282"/>
            <a:ext cx="21971000" cy="1905001"/>
          </a:xfrm>
          <a:prstGeom prst="rect">
            <a:avLst/>
          </a:prstGeom>
        </p:spPr>
        <p:txBody>
          <a:bodyPr/>
          <a:lstStyle/>
          <a:p>
            <a:pPr/>
            <a:r>
              <a:t>Basic Theology #7</a:t>
            </a:r>
          </a:p>
          <a:p>
            <a:pPr/>
            <a:r>
              <a:t>Caversham Community Church, Dunedin</a:t>
            </a:r>
          </a:p>
        </p:txBody>
      </p:sp>
      <p:pic>
        <p:nvPicPr>
          <p:cNvPr id="187" name="Cavy Logo Border.png" descr="Cavy Logo Border.png"/>
          <p:cNvPicPr>
            <a:picLocks noChangeAspect="1"/>
          </p:cNvPicPr>
          <p:nvPr/>
        </p:nvPicPr>
        <p:blipFill>
          <a:blip r:embed="rId2">
            <a:extLst/>
          </a:blip>
          <a:stretch>
            <a:fillRect/>
          </a:stretch>
        </p:blipFill>
        <p:spPr>
          <a:xfrm>
            <a:off x="18598222" y="338101"/>
            <a:ext cx="5521986" cy="2279446"/>
          </a:xfrm>
          <a:prstGeom prst="rect">
            <a:avLst/>
          </a:prstGeom>
          <a:ln w="12700">
            <a:miter lim="400000"/>
          </a:ln>
        </p:spPr>
      </p:pic>
      <p:pic>
        <p:nvPicPr>
          <p:cNvPr id="188" name="FFNZ Logo (Words).jpeg" descr="FFNZ Logo (Words).jpeg"/>
          <p:cNvPicPr>
            <a:picLocks noChangeAspect="1"/>
          </p:cNvPicPr>
          <p:nvPr/>
        </p:nvPicPr>
        <p:blipFill>
          <a:blip r:embed="rId3">
            <a:extLst/>
          </a:blip>
          <a:stretch>
            <a:fillRect/>
          </a:stretch>
        </p:blipFill>
        <p:spPr>
          <a:xfrm>
            <a:off x="19720072" y="2845053"/>
            <a:ext cx="4304627" cy="2559819"/>
          </a:xfrm>
          <a:prstGeom prst="rect">
            <a:avLst/>
          </a:prstGeom>
          <a:ln w="12700">
            <a:miter lim="400000"/>
          </a:ln>
        </p:spPr>
      </p:pic>
      <p:sp>
        <p:nvSpPr>
          <p:cNvPr id="189" name="יהוה"/>
          <p:cNvSpPr txBox="1"/>
          <p:nvPr/>
        </p:nvSpPr>
        <p:spPr>
          <a:xfrm>
            <a:off x="1206500" y="253108"/>
            <a:ext cx="21971000" cy="55602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lvl="1">
              <a:defRPr spc="-704" sz="35200">
                <a:latin typeface="Helvetica Neue Medium"/>
                <a:ea typeface="Helvetica Neue Medium"/>
                <a:cs typeface="Helvetica Neue Medium"/>
                <a:sym typeface="Helvetica Neue Medium"/>
              </a:defRPr>
            </a:pPr>
            <a:r>
              <a:rPr>
                <a:uFill>
                  <a:solidFill>
                    <a:srgbClr val="231F20"/>
                  </a:solidFill>
                </a:uFill>
              </a:rPr>
              <a:t>יהוה</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277" name="God’s Name"/>
          <p:cNvSpPr txBox="1"/>
          <p:nvPr>
            <p:ph type="title"/>
          </p:nvPr>
        </p:nvSpPr>
        <p:spPr>
          <a:prstGeom prst="rect">
            <a:avLst/>
          </a:prstGeom>
        </p:spPr>
        <p:txBody>
          <a:bodyPr/>
          <a:lstStyle/>
          <a:p>
            <a:pPr/>
            <a:r>
              <a:t>God’s Name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279" name="יהוה…"/>
          <p:cNvSpPr txBox="1"/>
          <p:nvPr>
            <p:ph type="body" idx="1"/>
          </p:nvPr>
        </p:nvSpPr>
        <p:spPr>
          <a:xfrm>
            <a:off x="1206500" y="410130"/>
            <a:ext cx="21971000" cy="12895740"/>
          </a:xfrm>
          <a:prstGeom prst="rect">
            <a:avLst/>
          </a:prstGeom>
        </p:spPr>
        <p:txBody>
          <a:bodyPr/>
          <a:lstStyle/>
          <a:p>
            <a:pPr lvl="1">
              <a:lnSpc>
                <a:spcPct val="100000"/>
              </a:lnSpc>
              <a:defRPr spc="-500" sz="25000"/>
            </a:pPr>
            <a:r>
              <a:rPr>
                <a:uFill>
                  <a:solidFill>
                    <a:srgbClr val="231F20"/>
                  </a:solidFill>
                </a:uFill>
              </a:rPr>
              <a:t>יהוה</a:t>
            </a:r>
            <a:endParaRPr>
              <a:uFill>
                <a:solidFill>
                  <a:srgbClr val="231F20"/>
                </a:solidFill>
              </a:uFill>
            </a:endParaRPr>
          </a:p>
          <a:p>
            <a:pPr lvl="1">
              <a:lnSpc>
                <a:spcPct val="100000"/>
              </a:lnSpc>
              <a:defRPr spc="-200" sz="10000"/>
            </a:pPr>
            <a:r>
              <a:rPr>
                <a:uFill>
                  <a:solidFill>
                    <a:srgbClr val="231F20"/>
                  </a:solidFill>
                </a:uFill>
              </a:rPr>
              <a:t>YHVH</a:t>
            </a:r>
            <a:endParaRPr>
              <a:uFill>
                <a:solidFill>
                  <a:srgbClr val="231F20"/>
                </a:solidFill>
              </a:uFill>
            </a:endParaRPr>
          </a:p>
          <a:p>
            <a:pPr lvl="1">
              <a:lnSpc>
                <a:spcPct val="100000"/>
              </a:lnSpc>
              <a:defRPr spc="-200" sz="10000"/>
            </a:pPr>
            <a:r>
              <a:rPr>
                <a:uFill>
                  <a:solidFill>
                    <a:srgbClr val="231F20"/>
                  </a:solidFill>
                </a:uFill>
              </a:rPr>
              <a:t>Yahweh</a:t>
            </a:r>
            <a:endParaRPr>
              <a:uFill>
                <a:solidFill>
                  <a:srgbClr val="231F20"/>
                </a:solidFill>
              </a:uFill>
            </a:endParaRPr>
          </a:p>
          <a:p>
            <a:pPr lvl="1">
              <a:lnSpc>
                <a:spcPct val="100000"/>
              </a:lnSpc>
              <a:defRPr spc="-200" sz="10000"/>
            </a:pPr>
            <a:r>
              <a:rPr>
                <a:uFill>
                  <a:solidFill>
                    <a:srgbClr val="231F20"/>
                  </a:solidFill>
                </a:uFill>
              </a:rPr>
              <a:t>Jehovah</a:t>
            </a:r>
            <a:endParaRPr>
              <a:uFill>
                <a:solidFill>
                  <a:srgbClr val="231F20"/>
                </a:solidFill>
              </a:uFill>
            </a:endParaRPr>
          </a:p>
          <a:p>
            <a:pPr lvl="1">
              <a:lnSpc>
                <a:spcPct val="100000"/>
              </a:lnSpc>
              <a:defRPr spc="-200" sz="10000"/>
            </a:pPr>
            <a:r>
              <a:rPr>
                <a:uFill>
                  <a:solidFill>
                    <a:srgbClr val="231F20"/>
                  </a:solidFill>
                </a:uFill>
              </a:rPr>
              <a:t>the </a:t>
            </a:r>
            <a:r>
              <a:rPr cap="small">
                <a:uFill>
                  <a:solidFill>
                    <a:srgbClr val="231F20"/>
                  </a:solidFill>
                </a:uFill>
              </a:rPr>
              <a:t>Lord</a:t>
            </a:r>
            <a:endParaRPr cap="small">
              <a:uFill>
                <a:solidFill>
                  <a:srgbClr val="231F20"/>
                </a:solidFill>
              </a:uFill>
            </a:endParaRPr>
          </a:p>
          <a:p>
            <a:pPr lvl="1">
              <a:lnSpc>
                <a:spcPct val="100000"/>
              </a:lnSpc>
              <a:defRPr spc="-200" sz="10000"/>
            </a:pPr>
            <a:r>
              <a:rPr>
                <a:uFill>
                  <a:solidFill>
                    <a:srgbClr val="231F20"/>
                  </a:solidFill>
                </a:uFill>
              </a:rPr>
              <a:t>κύριος</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281" name="Basic Name"/>
          <p:cNvSpPr txBox="1"/>
          <p:nvPr>
            <p:ph type="title"/>
          </p:nvPr>
        </p:nvSpPr>
        <p:spPr>
          <a:prstGeom prst="rect">
            <a:avLst/>
          </a:prstGeom>
        </p:spPr>
        <p:txBody>
          <a:bodyPr/>
          <a:lstStyle/>
          <a:p>
            <a:pPr/>
            <a:r>
              <a:t>Basic Name</a:t>
            </a:r>
          </a:p>
        </p:txBody>
      </p:sp>
      <p:sp>
        <p:nvSpPr>
          <p:cNvPr id="282"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283" name="Exodus 3:13-15 13 Then Moses said to God, If I come to the people of Israel and say to them, The God of your fathers has sent me to you, and they ask me, What is his name? what shall I say to them? 14 God said to Moses, I Am who I Am (אֶֽהְיֶ֖ה אֲשֶׁ֣ר "/>
          <p:cNvSpPr txBox="1"/>
          <p:nvPr>
            <p:ph type="body" idx="1"/>
          </p:nvPr>
        </p:nvSpPr>
        <p:spPr>
          <a:prstGeom prst="rect">
            <a:avLst/>
          </a:prstGeom>
        </p:spPr>
        <p:txBody>
          <a:bodyPr/>
          <a:lstStyle/>
          <a:p>
            <a:pPr marL="591312" indent="-591312" defTabSz="2365188">
              <a:spcBef>
                <a:spcPts val="4300"/>
              </a:spcBef>
              <a:defRPr sz="5820"/>
            </a:pPr>
            <a:r>
              <a:rPr b="1"/>
              <a:t>Exodus 3:13-15 </a:t>
            </a:r>
            <a:r>
              <a:t>13 Then Moses said to God, If I come to the people of Israel and say to them, The God of your fathers has sent me to you, and they ask me, What is his name? what shall I say to them? 14 God said to Moses, I Am who I Am (אֶֽהְיֶ֖ה אֲשֶׁ֣ר אֶֽהְיֶ֑ה). And he said, Say this to the people of Israel: I Am (אֶהְיֶה) has sent me to you. 15 God also said to Moses, Say this to the people of Israel: Yahweh (יהוה), the God of your fathers, the God of Abraham, the God of Isaac, and the God of Jacob, has sent me to you. This is my name forever, and thus I am to be remembered throughout all generations.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pic>
        <p:nvPicPr>
          <p:cNvPr id="285" name="Screenshot 2022-02-06 at 18.24.07.png" descr="Screenshot 2022-02-06 at 18.24.07.png"/>
          <p:cNvPicPr>
            <a:picLocks noChangeAspect="1"/>
          </p:cNvPicPr>
          <p:nvPr/>
        </p:nvPicPr>
        <p:blipFill>
          <a:blip r:embed="rId2">
            <a:extLst/>
          </a:blip>
          <a:stretch>
            <a:fillRect/>
          </a:stretch>
        </p:blipFill>
        <p:spPr>
          <a:xfrm>
            <a:off x="7238846" y="3976871"/>
            <a:ext cx="9906309" cy="8865992"/>
          </a:xfrm>
          <a:prstGeom prst="rect">
            <a:avLst/>
          </a:prstGeom>
          <a:ln w="12700">
            <a:miter lim="400000"/>
          </a:ln>
        </p:spPr>
      </p:pic>
      <p:sp>
        <p:nvSpPr>
          <p:cNvPr id="286" name="יהוה"/>
          <p:cNvSpPr txBox="1"/>
          <p:nvPr>
            <p:ph type="body" sz="half" idx="4294967295"/>
          </p:nvPr>
        </p:nvSpPr>
        <p:spPr>
          <a:xfrm>
            <a:off x="1206500" y="-1185090"/>
            <a:ext cx="21971000" cy="5560203"/>
          </a:xfrm>
          <a:prstGeom prst="rect">
            <a:avLst/>
          </a:prstGeom>
        </p:spPr>
        <p:txBody>
          <a:bodyPr anchor="ctr"/>
          <a:lstStyle/>
          <a:p>
            <a:pPr lvl="1" marL="0" indent="457200" algn="ctr">
              <a:lnSpc>
                <a:spcPct val="100000"/>
              </a:lnSpc>
              <a:spcBef>
                <a:spcPts val="0"/>
              </a:spcBef>
              <a:buSzTx/>
              <a:buNone/>
              <a:defRPr spc="-600" sz="30000">
                <a:latin typeface="Helvetica Neue Medium"/>
                <a:ea typeface="Helvetica Neue Medium"/>
                <a:cs typeface="Helvetica Neue Medium"/>
                <a:sym typeface="Helvetica Neue Medium"/>
              </a:defRPr>
            </a:pPr>
            <a:r>
              <a:rPr>
                <a:uFill>
                  <a:solidFill>
                    <a:srgbClr val="231F20"/>
                  </a:solidFill>
                </a:uFill>
              </a:rPr>
              <a:t>יהוה</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288" name="Revelation"/>
          <p:cNvSpPr txBox="1"/>
          <p:nvPr>
            <p:ph type="title"/>
          </p:nvPr>
        </p:nvSpPr>
        <p:spPr>
          <a:prstGeom prst="rect">
            <a:avLst/>
          </a:prstGeom>
        </p:spPr>
        <p:txBody>
          <a:bodyPr/>
          <a:lstStyle/>
          <a:p>
            <a:pPr/>
            <a:r>
              <a:t>Revelation</a:t>
            </a:r>
          </a:p>
        </p:txBody>
      </p:sp>
      <p:sp>
        <p:nvSpPr>
          <p:cNvPr id="289"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290" name="Exodus 6:2-3 2 God spoke to Moses and said to him, I am Yahweh. 3 I appeared to Abraham, to Isaac, and to Jacob, as El Shaddai, but by my name Yahweh (יהוה) I did not make myself known to them."/>
          <p:cNvSpPr txBox="1"/>
          <p:nvPr>
            <p:ph type="body" idx="1"/>
          </p:nvPr>
        </p:nvSpPr>
        <p:spPr>
          <a:prstGeom prst="rect">
            <a:avLst/>
          </a:prstGeom>
        </p:spPr>
        <p:txBody>
          <a:bodyPr/>
          <a:lstStyle/>
          <a:p>
            <a:pPr marL="609599" indent="-609599">
              <a:defRPr sz="9000"/>
            </a:pPr>
            <a:r>
              <a:rPr b="1"/>
              <a:t>Exodus 6:2-3 </a:t>
            </a:r>
            <a:r>
              <a:t>2 God spoke to Moses and said to him, I am Yahweh. 3 I appeared to Abraham, to Isaac, and to Jacob, as El Shaddai, but by my name Yahweh (</a:t>
            </a:r>
            <a:r>
              <a:rPr>
                <a:uFill>
                  <a:solidFill>
                    <a:srgbClr val="231F20"/>
                  </a:solidFill>
                </a:uFill>
              </a:rPr>
              <a:t>יהוה</a:t>
            </a:r>
            <a:r>
              <a:t>) I did not make myself known to them.</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292" name="Meaning"/>
          <p:cNvSpPr txBox="1"/>
          <p:nvPr>
            <p:ph type="title"/>
          </p:nvPr>
        </p:nvSpPr>
        <p:spPr>
          <a:prstGeom prst="rect">
            <a:avLst/>
          </a:prstGeom>
        </p:spPr>
        <p:txBody>
          <a:bodyPr/>
          <a:lstStyle/>
          <a:p>
            <a:pPr/>
            <a:r>
              <a:t>Meaning</a:t>
            </a:r>
          </a:p>
        </p:txBody>
      </p:sp>
      <p:sp>
        <p:nvSpPr>
          <p:cNvPr id="293"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294" name="Exodus 3:13-15 13 Then Moses said to God, If I come to the people of Israel and say to them, The God of your fathers has sent me to you, and they ask me, What is his name? what shall I say to them? 14 God said to Moses, I Am who I Am (אֶֽהְיֶ֖ה אֲשֶׁ֣ר "/>
          <p:cNvSpPr txBox="1"/>
          <p:nvPr>
            <p:ph type="body" idx="1"/>
          </p:nvPr>
        </p:nvSpPr>
        <p:spPr>
          <a:prstGeom prst="rect">
            <a:avLst/>
          </a:prstGeom>
        </p:spPr>
        <p:txBody>
          <a:bodyPr/>
          <a:lstStyle/>
          <a:p>
            <a:pPr marL="591312" indent="-591312" defTabSz="2365188">
              <a:spcBef>
                <a:spcPts val="4300"/>
              </a:spcBef>
              <a:defRPr sz="5820"/>
            </a:pPr>
            <a:r>
              <a:rPr b="1"/>
              <a:t>Exodus 3:13-15 </a:t>
            </a:r>
            <a:r>
              <a:t>13 Then Moses said to God, If I come to the people of Israel and say to them, The God of your fathers has sent me to you, and they ask me, What is his name? what shall I say to them? 14 God said to Moses, I Am who I Am (אֶֽהְיֶ֖ה אֲשֶׁ֣ר אֶֽהְיֶ֑ה). And he said, Say this to the people of Israel: I Am (אֶהְיֶה) has sent me to you. 15 God also said to Moses, Say this to the people of Israel: Yahweh (יהוה), the God of your fathers, the God of Abraham, the God of Isaac, and the God of Jacob, has sent me to you. This is my name forever, and thus I am to be remembered throughout all generations.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296" name="Significance"/>
          <p:cNvSpPr txBox="1"/>
          <p:nvPr>
            <p:ph type="title"/>
          </p:nvPr>
        </p:nvSpPr>
        <p:spPr>
          <a:prstGeom prst="rect">
            <a:avLst/>
          </a:prstGeom>
        </p:spPr>
        <p:txBody>
          <a:bodyPr/>
          <a:lstStyle/>
          <a:p>
            <a:pPr/>
            <a:r>
              <a:t>Significance</a:t>
            </a:r>
          </a:p>
        </p:txBody>
      </p:sp>
      <p:sp>
        <p:nvSpPr>
          <p:cNvPr id="297"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298" name="Exodus 34:5-7 5 Yahweh descended in the cloud, stood with [Moses] there, and proclaimed the name of Yahweh. 6 Yahweh passed before him and proclaimed, Yahweh, Yahweh, a God merciful and gracious, slow to anger, and abounding in steadfast love and faithfu"/>
          <p:cNvSpPr txBox="1"/>
          <p:nvPr>
            <p:ph type="body" idx="1"/>
          </p:nvPr>
        </p:nvSpPr>
        <p:spPr>
          <a:prstGeom prst="rect">
            <a:avLst/>
          </a:prstGeom>
        </p:spPr>
        <p:txBody>
          <a:bodyPr/>
          <a:lstStyle/>
          <a:p>
            <a:pPr marL="609600" indent="-609600">
              <a:defRPr sz="6000"/>
            </a:pPr>
            <a:r>
              <a:rPr b="1"/>
              <a:t>Exodus 34:5-7 </a:t>
            </a:r>
            <a:r>
              <a:t>5 Yahweh descended in the cloud, stood with [Moses] there, and proclaimed the name of Yahweh. 6 Yahweh passed before him and proclaimed, Yahweh, Yahweh, a God merciful and gracious, slow to anger, and abounding in steadfast love and faithfulness, 7 keeping steadfast love for thousands, forgiving iniquity, offense, and sin, but who will by no means clear the guilty, visiting the iniquity of the fathers on the children and the children’s children to the third and the fourth generation.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00" name="Sacredness"/>
          <p:cNvSpPr txBox="1"/>
          <p:nvPr>
            <p:ph type="title"/>
          </p:nvPr>
        </p:nvSpPr>
        <p:spPr>
          <a:prstGeom prst="rect">
            <a:avLst/>
          </a:prstGeom>
        </p:spPr>
        <p:txBody>
          <a:bodyPr/>
          <a:lstStyle/>
          <a:p>
            <a:pPr/>
            <a:r>
              <a:t>Sacredness</a:t>
            </a:r>
          </a:p>
        </p:txBody>
      </p:sp>
      <p:sp>
        <p:nvSpPr>
          <p:cNvPr id="301"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302" name="Exodus 20:7 7 You shall not take the name (שֵׁם) of Yahweh your God in vain, for Yahweh will not hold him guiltless who takes his name (שֵׁם) in vain.…"/>
          <p:cNvSpPr txBox="1"/>
          <p:nvPr>
            <p:ph type="body" idx="1"/>
          </p:nvPr>
        </p:nvSpPr>
        <p:spPr>
          <a:prstGeom prst="rect">
            <a:avLst/>
          </a:prstGeom>
        </p:spPr>
        <p:txBody>
          <a:bodyPr/>
          <a:lstStyle/>
          <a:p>
            <a:pPr marL="473049" indent="-473049" defTabSz="2365188">
              <a:spcBef>
                <a:spcPts val="4300"/>
              </a:spcBef>
              <a:defRPr sz="6790"/>
            </a:pPr>
            <a:r>
              <a:rPr b="1"/>
              <a:t>Exodus 20:7 </a:t>
            </a:r>
            <a:r>
              <a:t>7 You shall not take the name (שֵׁם) of Yahweh your God in vain, for Yahweh will not hold him guiltless who takes his name (שֵׁם) in vain.</a:t>
            </a:r>
          </a:p>
          <a:p>
            <a:pPr marL="473049" indent="-473049" defTabSz="2365188">
              <a:spcBef>
                <a:spcPts val="4300"/>
              </a:spcBef>
              <a:defRPr sz="6790"/>
            </a:pPr>
            <a:r>
              <a:rPr b="1"/>
              <a:t>Leviticus 24:16 </a:t>
            </a:r>
            <a:r>
              <a:t>16 Whoever blasphemes the name of Yahweh shall surely be put to death. All the congregation shall stone him. The sojourner as well as the native, when he blasphemes the name (שֵׁם), shall be put to death.</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04" name="Characteristics"/>
          <p:cNvSpPr txBox="1"/>
          <p:nvPr>
            <p:ph type="title"/>
          </p:nvPr>
        </p:nvSpPr>
        <p:spPr>
          <a:prstGeom prst="rect">
            <a:avLst/>
          </a:prstGeom>
        </p:spPr>
        <p:txBody>
          <a:bodyPr/>
          <a:lstStyle/>
          <a:p>
            <a:pPr/>
            <a:r>
              <a:t>Characteristics</a:t>
            </a:r>
          </a:p>
        </p:txBody>
      </p:sp>
      <p:sp>
        <p:nvSpPr>
          <p:cNvPr id="305"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306" name="Holy.…"/>
          <p:cNvSpPr txBox="1"/>
          <p:nvPr>
            <p:ph type="body" idx="1"/>
          </p:nvPr>
        </p:nvSpPr>
        <p:spPr>
          <a:xfrm>
            <a:off x="1206500" y="3864224"/>
            <a:ext cx="21971000" cy="8640292"/>
          </a:xfrm>
          <a:prstGeom prst="rect">
            <a:avLst/>
          </a:prstGeom>
        </p:spPr>
        <p:txBody>
          <a:bodyPr/>
          <a:lstStyle/>
          <a:p>
            <a:pPr marL="396240" indent="-396240" defTabSz="1584920">
              <a:spcBef>
                <a:spcPts val="2900"/>
              </a:spcBef>
              <a:defRPr sz="3900"/>
            </a:pPr>
            <a:r>
              <a:t>Holy.</a:t>
            </a:r>
          </a:p>
          <a:p>
            <a:pPr lvl="1" marL="792479" indent="-396239" defTabSz="1584920">
              <a:spcBef>
                <a:spcPts val="2900"/>
              </a:spcBef>
              <a:defRPr sz="3900"/>
            </a:pPr>
            <a:r>
              <a:rPr b="1"/>
              <a:t>Ezekiel 36:22-23 </a:t>
            </a:r>
            <a:r>
              <a:t>22 It is not for your sake, house of Israel, that I am about to act, but for the sake of my holy name, which you have profaned among the nations to which you came. 23 And I will vindicate the holiness of my great name.</a:t>
            </a:r>
          </a:p>
          <a:p>
            <a:pPr marL="396240" indent="-396240" defTabSz="1584920">
              <a:spcBef>
                <a:spcPts val="2900"/>
              </a:spcBef>
              <a:defRPr sz="3900"/>
            </a:pPr>
            <a:r>
              <a:t>Majestic.</a:t>
            </a:r>
          </a:p>
          <a:p>
            <a:pPr lvl="1" marL="792479" indent="-396239" defTabSz="1584920">
              <a:spcBef>
                <a:spcPts val="2900"/>
              </a:spcBef>
              <a:defRPr sz="3900"/>
            </a:pPr>
            <a:r>
              <a:rPr b="1"/>
              <a:t>Psalm 8:1 </a:t>
            </a:r>
            <a:r>
              <a:t>1 Yahweh, our Lord, how majestic is your name (שֵׁם) in all the earth!</a:t>
            </a:r>
          </a:p>
          <a:p>
            <a:pPr marL="396240" indent="-396240" defTabSz="1584920">
              <a:spcBef>
                <a:spcPts val="2900"/>
              </a:spcBef>
              <a:defRPr sz="3900"/>
            </a:pPr>
            <a:r>
              <a:t>Powerful.</a:t>
            </a:r>
          </a:p>
          <a:p>
            <a:pPr lvl="1" marL="792479" indent="-396239" defTabSz="1584920">
              <a:spcBef>
                <a:spcPts val="2900"/>
              </a:spcBef>
              <a:defRPr sz="3900"/>
            </a:pPr>
            <a:r>
              <a:rPr b="1"/>
              <a:t>Proverbs 18:10 </a:t>
            </a:r>
            <a:r>
              <a:t>10 The name of Yahweh is a strong tower. The righteous one runs into it and is safe.</a:t>
            </a:r>
          </a:p>
          <a:p>
            <a:pPr marL="396240" indent="-396240" defTabSz="1584920">
              <a:spcBef>
                <a:spcPts val="2900"/>
              </a:spcBef>
              <a:defRPr sz="3900"/>
            </a:pPr>
            <a:r>
              <a:t>Blessed.</a:t>
            </a:r>
          </a:p>
          <a:p>
            <a:pPr lvl="1" marL="792479" indent="-396239" defTabSz="1584920">
              <a:spcBef>
                <a:spcPts val="2900"/>
              </a:spcBef>
              <a:defRPr sz="3900"/>
            </a:pPr>
            <a:r>
              <a:rPr b="1"/>
              <a:t>Daniel 2:20 </a:t>
            </a:r>
            <a:r>
              <a:t>20 Blessed be the name of God forever and ever.</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08" name="יהוה"/>
          <p:cNvSpPr txBox="1"/>
          <p:nvPr/>
        </p:nvSpPr>
        <p:spPr>
          <a:xfrm>
            <a:off x="6462662" y="3816350"/>
            <a:ext cx="11458676" cy="608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pc="-800" sz="40000">
                <a:latin typeface="Helvetica Neue Medium"/>
                <a:ea typeface="Helvetica Neue Medium"/>
                <a:cs typeface="Helvetica Neue Medium"/>
                <a:sym typeface="Helvetica Neue Medium"/>
              </a:defRPr>
            </a:pPr>
            <a:r>
              <a:rPr>
                <a:uFill>
                  <a:solidFill>
                    <a:srgbClr val="231F20"/>
                  </a:solidFill>
                </a:uFill>
              </a:rPr>
              <a:t>יהוה</a:t>
            </a:r>
          </a:p>
        </p:txBody>
      </p:sp>
      <p:sp>
        <p:nvSpPr>
          <p:cNvPr id="309" name="Israel"/>
          <p:cNvSpPr txBox="1"/>
          <p:nvPr/>
        </p:nvSpPr>
        <p:spPr>
          <a:xfrm>
            <a:off x="2050906" y="1623989"/>
            <a:ext cx="3147061" cy="15773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Israel</a:t>
            </a:r>
          </a:p>
        </p:txBody>
      </p:sp>
      <p:sp>
        <p:nvSpPr>
          <p:cNvPr id="310" name="Jerusalem"/>
          <p:cNvSpPr txBox="1"/>
          <p:nvPr/>
        </p:nvSpPr>
        <p:spPr>
          <a:xfrm>
            <a:off x="5095437" y="10445552"/>
            <a:ext cx="5948681" cy="15773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Jerusalem</a:t>
            </a:r>
          </a:p>
        </p:txBody>
      </p:sp>
      <p:sp>
        <p:nvSpPr>
          <p:cNvPr id="311" name="Ark of the Covenant"/>
          <p:cNvSpPr txBox="1"/>
          <p:nvPr/>
        </p:nvSpPr>
        <p:spPr>
          <a:xfrm>
            <a:off x="9153196" y="868339"/>
            <a:ext cx="6077609" cy="3088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0"/>
            </a:lvl1pPr>
          </a:lstStyle>
          <a:p>
            <a:pPr/>
            <a:r>
              <a:t>Ark of the Covenant</a:t>
            </a:r>
          </a:p>
        </p:txBody>
      </p:sp>
      <p:sp>
        <p:nvSpPr>
          <p:cNvPr id="312" name="House of David"/>
          <p:cNvSpPr txBox="1"/>
          <p:nvPr/>
        </p:nvSpPr>
        <p:spPr>
          <a:xfrm>
            <a:off x="17875984" y="868339"/>
            <a:ext cx="6077609" cy="3088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0"/>
            </a:lvl1pPr>
          </a:lstStyle>
          <a:p>
            <a:pPr/>
            <a:r>
              <a:t>House of David</a:t>
            </a:r>
          </a:p>
        </p:txBody>
      </p:sp>
      <p:sp>
        <p:nvSpPr>
          <p:cNvPr id="313" name="Temple"/>
          <p:cNvSpPr txBox="1"/>
          <p:nvPr/>
        </p:nvSpPr>
        <p:spPr>
          <a:xfrm>
            <a:off x="10195413" y="15217756"/>
            <a:ext cx="6077609" cy="157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0"/>
            </a:lvl1pPr>
          </a:lstStyle>
          <a:p>
            <a:pPr/>
            <a:r>
              <a:t>Temple</a:t>
            </a:r>
          </a:p>
        </p:txBody>
      </p:sp>
      <p:sp>
        <p:nvSpPr>
          <p:cNvPr id="314" name="Jesus"/>
          <p:cNvSpPr txBox="1"/>
          <p:nvPr/>
        </p:nvSpPr>
        <p:spPr>
          <a:xfrm>
            <a:off x="18880683" y="6069329"/>
            <a:ext cx="4068214" cy="1577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0"/>
            </a:lvl1pPr>
          </a:lstStyle>
          <a:p>
            <a:pPr/>
            <a:r>
              <a:t>Jesus</a:t>
            </a:r>
          </a:p>
        </p:txBody>
      </p:sp>
      <p:sp>
        <p:nvSpPr>
          <p:cNvPr id="315" name="Believers"/>
          <p:cNvSpPr txBox="1"/>
          <p:nvPr/>
        </p:nvSpPr>
        <p:spPr>
          <a:xfrm>
            <a:off x="14121517" y="10445552"/>
            <a:ext cx="6077609" cy="15773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0000"/>
            </a:lvl1pPr>
          </a:lstStyle>
          <a:p>
            <a:pPr/>
            <a:r>
              <a:t>Believers</a:t>
            </a:r>
          </a:p>
        </p:txBody>
      </p:sp>
      <p:sp>
        <p:nvSpPr>
          <p:cNvPr id="316" name="Temple"/>
          <p:cNvSpPr txBox="1"/>
          <p:nvPr/>
        </p:nvSpPr>
        <p:spPr>
          <a:xfrm>
            <a:off x="1532111" y="6069329"/>
            <a:ext cx="4184651" cy="15773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a:lvl1pPr>
          </a:lstStyle>
          <a:p>
            <a:pPr/>
            <a:r>
              <a:t>Temple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Upcoming Schedule"/>
          <p:cNvSpPr txBox="1"/>
          <p:nvPr>
            <p:ph type="title"/>
          </p:nvPr>
        </p:nvSpPr>
        <p:spPr>
          <a:prstGeom prst="rect">
            <a:avLst/>
          </a:prstGeom>
        </p:spPr>
        <p:txBody>
          <a:bodyPr/>
          <a:lstStyle/>
          <a:p>
            <a:pPr/>
            <a:r>
              <a:t>Upcoming Schedule</a:t>
            </a:r>
          </a:p>
        </p:txBody>
      </p:sp>
      <p:sp>
        <p:nvSpPr>
          <p:cNvPr id="192" name="Basic Theology — Sundays @ 7p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Basic Theology — Sundays @ 7pm</a:t>
            </a:r>
          </a:p>
        </p:txBody>
      </p:sp>
      <p:sp>
        <p:nvSpPr>
          <p:cNvPr id="193" name="Feb 13 - God’s Name and Titles - Jeff Coleman…"/>
          <p:cNvSpPr txBox="1"/>
          <p:nvPr>
            <p:ph type="body" idx="1"/>
          </p:nvPr>
        </p:nvSpPr>
        <p:spPr>
          <a:prstGeom prst="rect">
            <a:avLst/>
          </a:prstGeom>
        </p:spPr>
        <p:txBody>
          <a:bodyPr/>
          <a:lstStyle/>
          <a:p>
            <a:pPr marL="0" indent="0" defTabSz="825500">
              <a:lnSpc>
                <a:spcPct val="100000"/>
              </a:lnSpc>
              <a:spcBef>
                <a:spcPts val="1800"/>
              </a:spcBef>
              <a:buSzTx/>
              <a:buNone/>
              <a:defRPr spc="-55" sz="5500"/>
            </a:pPr>
            <a:r>
              <a:t>Feb 13 - God’s Name and Titles - Jeff Coleman</a:t>
            </a:r>
          </a:p>
          <a:p>
            <a:pPr marL="0" indent="0" defTabSz="825500">
              <a:lnSpc>
                <a:spcPct val="100000"/>
              </a:lnSpc>
              <a:spcBef>
                <a:spcPts val="1800"/>
              </a:spcBef>
              <a:buSzTx/>
              <a:buNone/>
              <a:defRPr spc="-55" sz="5500"/>
            </a:pPr>
            <a:r>
              <a:t>Feb 20 - The Trinity - Steve Reardon</a:t>
            </a:r>
          </a:p>
          <a:p>
            <a:pPr marL="0" indent="0" defTabSz="825500">
              <a:lnSpc>
                <a:spcPct val="100000"/>
              </a:lnSpc>
              <a:spcBef>
                <a:spcPts val="1800"/>
              </a:spcBef>
              <a:buSzTx/>
              <a:buNone/>
              <a:defRPr spc="-55" sz="5500"/>
            </a:pPr>
            <a:r>
              <a:t>Feb 27 - Special Revelation - Jacques Brown</a:t>
            </a:r>
          </a:p>
          <a:p>
            <a:pPr marL="0" indent="0" defTabSz="825500">
              <a:lnSpc>
                <a:spcPct val="100000"/>
              </a:lnSpc>
              <a:spcBef>
                <a:spcPts val="1800"/>
              </a:spcBef>
              <a:buSzTx/>
              <a:buNone/>
              <a:defRPr spc="-55" sz="5500"/>
            </a:pPr>
            <a:r>
              <a:t>Mar 6 - Inspiration of Scripture</a:t>
            </a:r>
          </a:p>
          <a:p>
            <a:pPr marL="0" indent="0" defTabSz="825500">
              <a:lnSpc>
                <a:spcPct val="100000"/>
              </a:lnSpc>
              <a:spcBef>
                <a:spcPts val="1800"/>
              </a:spcBef>
              <a:buSzTx/>
              <a:buNone/>
              <a:defRPr spc="-55" sz="5500"/>
            </a:pPr>
            <a:r>
              <a:t>Mar 13 - Defections from Inerrancy of Scripture</a:t>
            </a:r>
          </a:p>
          <a:p>
            <a:pPr marL="0" indent="0" defTabSz="825500">
              <a:lnSpc>
                <a:spcPct val="100000"/>
              </a:lnSpc>
              <a:spcBef>
                <a:spcPts val="1800"/>
              </a:spcBef>
              <a:buSzTx/>
              <a:buNone/>
              <a:defRPr spc="-55" sz="5500"/>
            </a:pPr>
            <a:r>
              <a:t>Mar 20 - Inerrancy of Scripture</a:t>
            </a:r>
          </a:p>
          <a:p>
            <a:pPr marL="0" indent="0" defTabSz="825500">
              <a:lnSpc>
                <a:spcPct val="100000"/>
              </a:lnSpc>
              <a:spcBef>
                <a:spcPts val="1800"/>
              </a:spcBef>
              <a:buSzTx/>
              <a:buNone/>
              <a:defRPr spc="-55" sz="5500"/>
            </a:pPr>
            <a:r>
              <a:t>Mar 27 - Inerrancy and the Teachings of Christ</a:t>
            </a:r>
          </a:p>
        </p:txBody>
      </p:sp>
      <p:pic>
        <p:nvPicPr>
          <p:cNvPr id="194" name="basic_theology.jpg" descr="basic_theology.jpg"/>
          <p:cNvPicPr>
            <a:picLocks noChangeAspect="1"/>
          </p:cNvPicPr>
          <p:nvPr/>
        </p:nvPicPr>
        <p:blipFill>
          <a:blip r:embed="rId3">
            <a:extLst/>
          </a:blip>
          <a:srcRect l="8164" t="4563" r="26391" b="7050"/>
          <a:stretch>
            <a:fillRect/>
          </a:stretch>
        </p:blipFill>
        <p:spPr>
          <a:xfrm>
            <a:off x="16799432" y="1542454"/>
            <a:ext cx="6669588" cy="1063128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18" name="Associations"/>
          <p:cNvSpPr txBox="1"/>
          <p:nvPr>
            <p:ph type="title"/>
          </p:nvPr>
        </p:nvSpPr>
        <p:spPr>
          <a:prstGeom prst="rect">
            <a:avLst/>
          </a:prstGeom>
        </p:spPr>
        <p:txBody>
          <a:bodyPr/>
          <a:lstStyle/>
          <a:p>
            <a:pPr/>
            <a:r>
              <a:t>Associations</a:t>
            </a:r>
          </a:p>
        </p:txBody>
      </p:sp>
      <p:sp>
        <p:nvSpPr>
          <p:cNvPr id="319"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320" name="Revelation 22:3-4 3 No longer will there be anything accursed, but the throne of God and of the Lamb will be in [the new Jerusalem], and his servants will worship him. 4 They will see his face, and his name will be on their foreheads."/>
          <p:cNvSpPr txBox="1"/>
          <p:nvPr>
            <p:ph type="body" idx="1"/>
          </p:nvPr>
        </p:nvSpPr>
        <p:spPr>
          <a:xfrm>
            <a:off x="1206500" y="3864224"/>
            <a:ext cx="21971000" cy="8640292"/>
          </a:xfrm>
          <a:prstGeom prst="rect">
            <a:avLst/>
          </a:prstGeom>
        </p:spPr>
        <p:txBody>
          <a:bodyPr/>
          <a:lstStyle/>
          <a:p>
            <a:pPr marL="609599" indent="-609599">
              <a:defRPr sz="9000"/>
            </a:pPr>
            <a:r>
              <a:rPr b="1"/>
              <a:t>Revelation 22:3-4 </a:t>
            </a:r>
            <a:r>
              <a:t>3 No longer will there be anything accursed, but the throne of God and of the Lamb will be in [the new Jerusalem], and his servants will worship him. 4 They will see his face, and his name will be on their foreheads.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22" name="יְהוָ֣ה יִרְאֶ֑ה…"/>
          <p:cNvSpPr txBox="1"/>
          <p:nvPr/>
        </p:nvSpPr>
        <p:spPr>
          <a:xfrm>
            <a:off x="695107" y="909479"/>
            <a:ext cx="5858660" cy="3144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t>יְהוָ֣ה יִרְאֶ֑ה</a:t>
            </a:r>
          </a:p>
          <a:p>
            <a:pPr>
              <a:defRPr sz="5000"/>
            </a:pPr>
            <a:r>
              <a:t>Yahweh Yireh</a:t>
            </a:r>
          </a:p>
          <a:p>
            <a:pPr>
              <a:defRPr sz="5000"/>
            </a:pPr>
            <a:r>
              <a:t>God Will Provide</a:t>
            </a:r>
          </a:p>
        </p:txBody>
      </p:sp>
      <p:sp>
        <p:nvSpPr>
          <p:cNvPr id="323" name="יְהוָ֖ה מְקַדִּשְׁכֶֽם…"/>
          <p:cNvSpPr txBox="1"/>
          <p:nvPr/>
        </p:nvSpPr>
        <p:spPr>
          <a:xfrm>
            <a:off x="8206300" y="9661924"/>
            <a:ext cx="7971400" cy="3144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rPr>
                <a:uFill>
                  <a:solidFill>
                    <a:srgbClr val="231F20"/>
                  </a:solidFill>
                </a:uFill>
              </a:rPr>
              <a:t>יְהוָ֖ה מְקַדִּשְׁכֶֽם</a:t>
            </a:r>
            <a:endParaRPr>
              <a:uFill>
                <a:solidFill>
                  <a:srgbClr val="231F20"/>
                </a:solidFill>
              </a:uFill>
            </a:endParaRPr>
          </a:p>
          <a:p>
            <a:pPr>
              <a:defRPr sz="5000"/>
            </a:pPr>
            <a:r>
              <a:rPr>
                <a:uFill>
                  <a:solidFill>
                    <a:srgbClr val="231F20"/>
                  </a:solidFill>
                </a:uFill>
              </a:rPr>
              <a:t>Yahweh Mekadishkem</a:t>
            </a:r>
            <a:endParaRPr>
              <a:uFill>
                <a:solidFill>
                  <a:srgbClr val="231F20"/>
                </a:solidFill>
              </a:uFill>
            </a:endParaRPr>
          </a:p>
          <a:p>
            <a:pPr>
              <a:defRPr sz="5000"/>
            </a:pPr>
            <a:r>
              <a:rPr>
                <a:uFill>
                  <a:solidFill>
                    <a:srgbClr val="231F20"/>
                  </a:solidFill>
                </a:uFill>
              </a:rPr>
              <a:t>God Who Sanctifies You</a:t>
            </a:r>
          </a:p>
        </p:txBody>
      </p:sp>
      <p:sp>
        <p:nvSpPr>
          <p:cNvPr id="324" name="יְהוָ֖ה רֹפְאֶֽך…"/>
          <p:cNvSpPr txBox="1"/>
          <p:nvPr/>
        </p:nvSpPr>
        <p:spPr>
          <a:xfrm>
            <a:off x="17679866" y="5251142"/>
            <a:ext cx="6077609"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t>יְהוָ֖ה רֹפְאֶֽך</a:t>
            </a:r>
          </a:p>
          <a:p>
            <a:pPr>
              <a:defRPr sz="5000"/>
            </a:pPr>
            <a:r>
              <a:t>Yahweh Ropheka</a:t>
            </a:r>
          </a:p>
          <a:p>
            <a:pPr>
              <a:defRPr sz="5000"/>
            </a:pPr>
            <a:r>
              <a:t>God Our Healer</a:t>
            </a:r>
          </a:p>
        </p:txBody>
      </p:sp>
      <p:sp>
        <p:nvSpPr>
          <p:cNvPr id="325" name="יְהוָ֥ה נִסִּֽי…"/>
          <p:cNvSpPr txBox="1"/>
          <p:nvPr/>
        </p:nvSpPr>
        <p:spPr>
          <a:xfrm>
            <a:off x="17679866" y="909479"/>
            <a:ext cx="6077609"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יְהוָ֥ה נִסִּֽי</a:t>
            </a:r>
            <a:endParaRPr>
              <a:uFill>
                <a:solidFill>
                  <a:srgbClr val="231F20"/>
                </a:solidFill>
              </a:uFill>
            </a:endParaRPr>
          </a:p>
          <a:p>
            <a:pPr>
              <a:defRPr sz="5000"/>
            </a:pPr>
            <a:r>
              <a:rPr>
                <a:uFill>
                  <a:solidFill>
                    <a:srgbClr val="231F20"/>
                  </a:solidFill>
                </a:uFill>
              </a:rPr>
              <a:t>Yahweh Nissi</a:t>
            </a:r>
            <a:endParaRPr>
              <a:uFill>
                <a:solidFill>
                  <a:srgbClr val="231F20"/>
                </a:solidFill>
              </a:uFill>
            </a:endParaRPr>
          </a:p>
          <a:p>
            <a:pPr>
              <a:defRPr sz="5000"/>
            </a:pPr>
            <a:r>
              <a:rPr>
                <a:uFill>
                  <a:solidFill>
                    <a:srgbClr val="231F20"/>
                  </a:solidFill>
                </a:uFill>
              </a:rPr>
              <a:t>God Our Banner</a:t>
            </a:r>
          </a:p>
        </p:txBody>
      </p:sp>
      <p:sp>
        <p:nvSpPr>
          <p:cNvPr id="326" name="יְהוָה֙ קַנָּ֣א…"/>
          <p:cNvSpPr txBox="1"/>
          <p:nvPr/>
        </p:nvSpPr>
        <p:spPr>
          <a:xfrm>
            <a:off x="987182" y="5383761"/>
            <a:ext cx="5274510" cy="3144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t>יְהוָה֙ קַנָּ֣א</a:t>
            </a:r>
          </a:p>
          <a:p>
            <a:pPr>
              <a:defRPr sz="5000"/>
            </a:pPr>
            <a:r>
              <a:t>Yahweh Qanna</a:t>
            </a:r>
          </a:p>
          <a:p>
            <a:pPr>
              <a:defRPr sz="5000"/>
            </a:pPr>
            <a:r>
              <a:t>God of Zeal</a:t>
            </a:r>
          </a:p>
        </p:txBody>
      </p:sp>
      <p:sp>
        <p:nvSpPr>
          <p:cNvPr id="327" name="יְהוָ֖ה שָׁל֑וֹם…"/>
          <p:cNvSpPr txBox="1"/>
          <p:nvPr/>
        </p:nvSpPr>
        <p:spPr>
          <a:xfrm>
            <a:off x="17875984" y="9927160"/>
            <a:ext cx="6077609"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יְהוָ֖ה שָׁל֑וֹם</a:t>
            </a:r>
            <a:endParaRPr>
              <a:uFill>
                <a:solidFill>
                  <a:srgbClr val="231F20"/>
                </a:solidFill>
              </a:uFill>
            </a:endParaRPr>
          </a:p>
          <a:p>
            <a:pPr>
              <a:defRPr sz="5000"/>
            </a:pPr>
            <a:r>
              <a:t>Yahweh Shalom</a:t>
            </a:r>
          </a:p>
          <a:p>
            <a:pPr>
              <a:defRPr sz="5000"/>
            </a:pPr>
            <a:r>
              <a:t>God of Peace</a:t>
            </a:r>
          </a:p>
        </p:txBody>
      </p:sp>
      <p:sp>
        <p:nvSpPr>
          <p:cNvPr id="328" name="יְהוָ֨ה צְבָא֜וֹת…"/>
          <p:cNvSpPr txBox="1"/>
          <p:nvPr/>
        </p:nvSpPr>
        <p:spPr>
          <a:xfrm>
            <a:off x="207052" y="9927160"/>
            <a:ext cx="6834769"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יְהוָ֨ה צְבָא֜וֹת</a:t>
            </a:r>
            <a:endParaRPr>
              <a:uFill>
                <a:solidFill>
                  <a:srgbClr val="231F20"/>
                </a:solidFill>
              </a:uFill>
            </a:endParaRPr>
          </a:p>
          <a:p>
            <a:pPr>
              <a:defRPr sz="5000"/>
            </a:pPr>
            <a:r>
              <a:t>Yahweh Tsevaot</a:t>
            </a:r>
          </a:p>
          <a:p>
            <a:pPr>
              <a:defRPr sz="5000"/>
            </a:pPr>
            <a:r>
              <a:t>God of Armies</a:t>
            </a:r>
          </a:p>
        </p:txBody>
      </p:sp>
      <p:sp>
        <p:nvSpPr>
          <p:cNvPr id="329" name="יְהוָ֥ה צִדְקֵֽנוּ…"/>
          <p:cNvSpPr txBox="1"/>
          <p:nvPr/>
        </p:nvSpPr>
        <p:spPr>
          <a:xfrm>
            <a:off x="8638564" y="909479"/>
            <a:ext cx="7106872"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יְהוָ֥ה צִדְקֵֽנוּ</a:t>
            </a:r>
            <a:endParaRPr>
              <a:uFill>
                <a:solidFill>
                  <a:srgbClr val="231F20"/>
                </a:solidFill>
              </a:uFill>
            </a:endParaRPr>
          </a:p>
          <a:p>
            <a:pPr>
              <a:defRPr sz="5000"/>
            </a:pPr>
            <a:r>
              <a:t>Yahweh Tsidkenu</a:t>
            </a:r>
          </a:p>
          <a:p>
            <a:pPr>
              <a:defRPr sz="5000"/>
            </a:pPr>
            <a:r>
              <a:t>God Our Righteousness</a:t>
            </a:r>
          </a:p>
        </p:txBody>
      </p:sp>
      <p:sp>
        <p:nvSpPr>
          <p:cNvPr id="330" name="יהוה"/>
          <p:cNvSpPr txBox="1"/>
          <p:nvPr/>
        </p:nvSpPr>
        <p:spPr>
          <a:xfrm>
            <a:off x="7143111" y="4191000"/>
            <a:ext cx="10097778" cy="533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pc="-700" sz="35000">
                <a:latin typeface="Helvetica Neue Medium"/>
                <a:ea typeface="Helvetica Neue Medium"/>
                <a:cs typeface="Helvetica Neue Medium"/>
                <a:sym typeface="Helvetica Neue Medium"/>
              </a:defRPr>
            </a:pPr>
            <a:r>
              <a:rPr>
                <a:uFill>
                  <a:solidFill>
                    <a:srgbClr val="231F20"/>
                  </a:solidFill>
                </a:uFill>
              </a:rPr>
              <a:t>יהוה</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32" name="Application"/>
          <p:cNvSpPr txBox="1"/>
          <p:nvPr>
            <p:ph type="title"/>
          </p:nvPr>
        </p:nvSpPr>
        <p:spPr>
          <a:prstGeom prst="rect">
            <a:avLst/>
          </a:prstGeom>
        </p:spPr>
        <p:txBody>
          <a:bodyPr/>
          <a:lstStyle/>
          <a:p>
            <a:pPr/>
            <a:r>
              <a:t>Application</a:t>
            </a:r>
          </a:p>
        </p:txBody>
      </p:sp>
      <p:sp>
        <p:nvSpPr>
          <p:cNvPr id="333"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334" name="Call upon Yahweh’s name (Ge 4:26)…"/>
          <p:cNvSpPr txBox="1"/>
          <p:nvPr>
            <p:ph type="body" idx="1"/>
          </p:nvPr>
        </p:nvSpPr>
        <p:spPr>
          <a:xfrm>
            <a:off x="1206500" y="3864224"/>
            <a:ext cx="21971000" cy="8640292"/>
          </a:xfrm>
          <a:prstGeom prst="rect">
            <a:avLst/>
          </a:prstGeom>
        </p:spPr>
        <p:txBody>
          <a:bodyPr/>
          <a:lstStyle/>
          <a:p>
            <a:pPr marL="325119" indent="-325119"/>
            <a:r>
              <a:t>Call upon Yahweh’s name (Ge 4:26)</a:t>
            </a:r>
          </a:p>
          <a:p>
            <a:pPr marL="325119" indent="-325119"/>
            <a:r>
              <a:t>Bless in Yahweh’s name (Dt 21:5)</a:t>
            </a:r>
          </a:p>
          <a:p>
            <a:pPr marL="325119" indent="-325119"/>
            <a:r>
              <a:t>Glory in Yahweh’s name (1 Ch 16:10)</a:t>
            </a:r>
          </a:p>
          <a:p>
            <a:pPr marL="325119" indent="-325119"/>
            <a:r>
              <a:t>Know Yahweh’s name (2 Ch 6:33)</a:t>
            </a:r>
          </a:p>
          <a:p>
            <a:pPr marL="325119" indent="-325119"/>
            <a:r>
              <a:t>Love Yahweh’s name (Is 56:6-7)</a:t>
            </a:r>
          </a:p>
          <a:p>
            <a:pPr marL="325119" indent="-325119"/>
            <a:r>
              <a:t>Praise Yahweh’s name (Ps 145:2)</a:t>
            </a:r>
          </a:p>
          <a:p>
            <a:pPr marL="325119" indent="-325119"/>
            <a:r>
              <a:t>Trust in Yahweh’s name (Ps 20:7)</a:t>
            </a:r>
          </a:p>
        </p:txBody>
      </p:sp>
      <p:sp>
        <p:nvSpPr>
          <p:cNvPr id="335" name="יהוה"/>
          <p:cNvSpPr txBox="1"/>
          <p:nvPr/>
        </p:nvSpPr>
        <p:spPr>
          <a:xfrm>
            <a:off x="13092022" y="4191000"/>
            <a:ext cx="10097778" cy="533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pc="-700" sz="35000">
                <a:latin typeface="Helvetica Neue Medium"/>
                <a:ea typeface="Helvetica Neue Medium"/>
                <a:cs typeface="Helvetica Neue Medium"/>
                <a:sym typeface="Helvetica Neue Medium"/>
              </a:defRPr>
            </a:pPr>
            <a:r>
              <a:rPr>
                <a:uFill>
                  <a:solidFill>
                    <a:srgbClr val="231F20"/>
                  </a:solidFill>
                </a:uFill>
              </a:rPr>
              <a:t>יהוה</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37" name="Application"/>
          <p:cNvSpPr txBox="1"/>
          <p:nvPr>
            <p:ph type="title"/>
          </p:nvPr>
        </p:nvSpPr>
        <p:spPr>
          <a:prstGeom prst="rect">
            <a:avLst/>
          </a:prstGeom>
        </p:spPr>
        <p:txBody>
          <a:bodyPr/>
          <a:lstStyle/>
          <a:p>
            <a:pPr/>
            <a:r>
              <a:t>Application</a:t>
            </a:r>
          </a:p>
        </p:txBody>
      </p:sp>
      <p:sp>
        <p:nvSpPr>
          <p:cNvPr id="338"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339" name="Give thanks to Yahweh’s name (Ps 44:8)…"/>
          <p:cNvSpPr txBox="1"/>
          <p:nvPr>
            <p:ph type="body" idx="1"/>
          </p:nvPr>
        </p:nvSpPr>
        <p:spPr>
          <a:xfrm>
            <a:off x="1206500" y="3864224"/>
            <a:ext cx="21971000" cy="8640292"/>
          </a:xfrm>
          <a:prstGeom prst="rect">
            <a:avLst/>
          </a:prstGeom>
        </p:spPr>
        <p:txBody>
          <a:bodyPr/>
          <a:lstStyle/>
          <a:p>
            <a:pPr marL="325119" indent="-325119"/>
            <a:r>
              <a:t>Give thanks to Yahweh’s name (Ps 44:8)</a:t>
            </a:r>
          </a:p>
          <a:p>
            <a:pPr marL="325119" indent="-325119"/>
            <a:r>
              <a:t>Wait for Yahweh’s name (Ps 52:9)</a:t>
            </a:r>
          </a:p>
          <a:p>
            <a:pPr marL="325119" indent="-325119"/>
            <a:r>
              <a:t>Honour Yahweh’s name (Mal 3:16)</a:t>
            </a:r>
          </a:p>
          <a:p>
            <a:pPr marL="325119" indent="-325119"/>
            <a:r>
              <a:t>Set apart Yahweh’s name (Mt 6:9)</a:t>
            </a:r>
          </a:p>
          <a:p>
            <a:pPr marL="325119" indent="-325119"/>
            <a:r>
              <a:t>Unify around Yahweh’s name</a:t>
            </a:r>
          </a:p>
        </p:txBody>
      </p:sp>
      <p:sp>
        <p:nvSpPr>
          <p:cNvPr id="340" name="יהוה"/>
          <p:cNvSpPr txBox="1"/>
          <p:nvPr/>
        </p:nvSpPr>
        <p:spPr>
          <a:xfrm>
            <a:off x="13092022" y="4191000"/>
            <a:ext cx="10097778" cy="533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pc="-700" sz="35000">
                <a:latin typeface="Helvetica Neue Medium"/>
                <a:ea typeface="Helvetica Neue Medium"/>
                <a:cs typeface="Helvetica Neue Medium"/>
                <a:sym typeface="Helvetica Neue Medium"/>
              </a:defRPr>
            </a:pPr>
            <a:r>
              <a:rPr>
                <a:uFill>
                  <a:solidFill>
                    <a:srgbClr val="231F20"/>
                  </a:solidFill>
                </a:uFill>
              </a:rPr>
              <a:t>יהוה</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76D6FF"/>
            </a:gs>
            <a:gs pos="100000">
              <a:srgbClr val="005493"/>
            </a:gs>
          </a:gsLst>
          <a:lin ang="5400000" scaled="0"/>
        </a:gradFill>
      </p:bgPr>
    </p:bg>
    <p:spTree>
      <p:nvGrpSpPr>
        <p:cNvPr id="1" name=""/>
        <p:cNvGrpSpPr/>
        <p:nvPr/>
      </p:nvGrpSpPr>
      <p:grpSpPr>
        <a:xfrm>
          <a:off x="0" y="0"/>
          <a:ext cx="0" cy="0"/>
          <a:chOff x="0" y="0"/>
          <a:chExt cx="0" cy="0"/>
        </a:xfrm>
      </p:grpSpPr>
      <p:sp>
        <p:nvSpPr>
          <p:cNvPr id="342" name="Promises"/>
          <p:cNvSpPr txBox="1"/>
          <p:nvPr>
            <p:ph type="title"/>
          </p:nvPr>
        </p:nvSpPr>
        <p:spPr>
          <a:prstGeom prst="rect">
            <a:avLst/>
          </a:prstGeom>
        </p:spPr>
        <p:txBody>
          <a:bodyPr/>
          <a:lstStyle/>
          <a:p>
            <a:pPr/>
            <a:r>
              <a:t>Promises</a:t>
            </a:r>
          </a:p>
        </p:txBody>
      </p:sp>
      <p:sp>
        <p:nvSpPr>
          <p:cNvPr id="343" name="God’s Nam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Name</a:t>
            </a:r>
          </a:p>
        </p:txBody>
      </p:sp>
      <p:sp>
        <p:nvSpPr>
          <p:cNvPr id="344" name="God’s name will be proclaimed in all the earth.…"/>
          <p:cNvSpPr txBox="1"/>
          <p:nvPr>
            <p:ph type="body" idx="1"/>
          </p:nvPr>
        </p:nvSpPr>
        <p:spPr>
          <a:xfrm>
            <a:off x="1206500" y="3864224"/>
            <a:ext cx="21971000" cy="8640292"/>
          </a:xfrm>
          <a:prstGeom prst="rect">
            <a:avLst/>
          </a:prstGeom>
        </p:spPr>
        <p:txBody>
          <a:bodyPr/>
          <a:lstStyle/>
          <a:p>
            <a:pPr marL="512063" indent="-512063" defTabSz="2048204">
              <a:spcBef>
                <a:spcPts val="3700"/>
              </a:spcBef>
              <a:defRPr sz="4032"/>
            </a:pPr>
            <a:r>
              <a:t>God’s name will be proclaimed in all the earth. </a:t>
            </a:r>
          </a:p>
          <a:p>
            <a:pPr lvl="1" marL="1024127" indent="-512063" defTabSz="2048204">
              <a:spcBef>
                <a:spcPts val="3700"/>
              </a:spcBef>
              <a:defRPr sz="4032"/>
            </a:pPr>
            <a:r>
              <a:rPr b="1"/>
              <a:t>Revelation 15:3-4</a:t>
            </a:r>
            <a:r>
              <a:t> 3 Great and amazing are your deeds, O Lord God, the Almighty! Just and true are your ways, O King of the nations! 4 Who will not fear, O Lord, and glorify your name? For you alone are holy.</a:t>
            </a:r>
          </a:p>
          <a:p>
            <a:pPr marL="512063" indent="-512063" defTabSz="2048204">
              <a:spcBef>
                <a:spcPts val="3700"/>
              </a:spcBef>
              <a:defRPr sz="4032"/>
            </a:pPr>
            <a:r>
              <a:t>God blesses those upon whom his name is placed.</a:t>
            </a:r>
          </a:p>
          <a:p>
            <a:pPr lvl="1" marL="1024127" indent="-512063" defTabSz="2048204">
              <a:spcBef>
                <a:spcPts val="3700"/>
              </a:spcBef>
              <a:defRPr sz="4032"/>
            </a:pPr>
            <a:r>
              <a:rPr b="1"/>
              <a:t>Numbers 6:27</a:t>
            </a:r>
            <a:r>
              <a:t> 27 So shall they put my name upon the people of Israel, and I will bless them.</a:t>
            </a:r>
          </a:p>
          <a:p>
            <a:pPr marL="512063" indent="-512063" defTabSz="2048204">
              <a:spcBef>
                <a:spcPts val="3700"/>
              </a:spcBef>
              <a:defRPr sz="4032"/>
            </a:pPr>
            <a:r>
              <a:t>God pays attention to and hears those who honour his name.</a:t>
            </a:r>
          </a:p>
          <a:p>
            <a:pPr lvl="1" marL="1024127" indent="-512063" defTabSz="2048204">
              <a:spcBef>
                <a:spcPts val="3700"/>
              </a:spcBef>
              <a:defRPr sz="4032"/>
            </a:pPr>
            <a:r>
              <a:rPr b="1"/>
              <a:t>Malachi 3:16</a:t>
            </a:r>
            <a:r>
              <a:t> 16 Then those who feared Yahweh spoke with one another. Yahweh paid attention and heard them, and a book of remembrance was written before him of those who feared Yahweh and esteemed his name.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D783FF"/>
            </a:gs>
            <a:gs pos="100000">
              <a:srgbClr val="531B93"/>
            </a:gs>
          </a:gsLst>
          <a:lin ang="5400000" scaled="0"/>
        </a:gradFill>
      </p:bgPr>
    </p:bg>
    <p:spTree>
      <p:nvGrpSpPr>
        <p:cNvPr id="1" name=""/>
        <p:cNvGrpSpPr/>
        <p:nvPr/>
      </p:nvGrpSpPr>
      <p:grpSpPr>
        <a:xfrm>
          <a:off x="0" y="0"/>
          <a:ext cx="0" cy="0"/>
          <a:chOff x="0" y="0"/>
          <a:chExt cx="0" cy="0"/>
        </a:xfrm>
      </p:grpSpPr>
      <p:sp>
        <p:nvSpPr>
          <p:cNvPr id="346" name="God’s Titles"/>
          <p:cNvSpPr txBox="1"/>
          <p:nvPr>
            <p:ph type="title"/>
          </p:nvPr>
        </p:nvSpPr>
        <p:spPr>
          <a:prstGeom prst="rect">
            <a:avLst/>
          </a:prstGeom>
        </p:spPr>
        <p:txBody>
          <a:bodyPr/>
          <a:lstStyle/>
          <a:p>
            <a:pPr/>
            <a:r>
              <a:t>God’s Titles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D783FF"/>
            </a:gs>
            <a:gs pos="100000">
              <a:srgbClr val="531B93"/>
            </a:gs>
          </a:gsLst>
          <a:lin ang="5400000" scaled="0"/>
        </a:gradFill>
      </p:bgPr>
    </p:bg>
    <p:spTree>
      <p:nvGrpSpPr>
        <p:cNvPr id="1" name=""/>
        <p:cNvGrpSpPr/>
        <p:nvPr/>
      </p:nvGrpSpPr>
      <p:grpSpPr>
        <a:xfrm>
          <a:off x="0" y="0"/>
          <a:ext cx="0" cy="0"/>
          <a:chOff x="0" y="0"/>
          <a:chExt cx="0" cy="0"/>
        </a:xfrm>
      </p:grpSpPr>
      <p:sp>
        <p:nvSpPr>
          <p:cNvPr id="348" name="Definition"/>
          <p:cNvSpPr txBox="1"/>
          <p:nvPr>
            <p:ph type="title"/>
          </p:nvPr>
        </p:nvSpPr>
        <p:spPr>
          <a:prstGeom prst="rect">
            <a:avLst/>
          </a:prstGeom>
        </p:spPr>
        <p:txBody>
          <a:bodyPr/>
          <a:lstStyle/>
          <a:p>
            <a:pPr/>
            <a:r>
              <a:t>Definition</a:t>
            </a:r>
          </a:p>
        </p:txBody>
      </p:sp>
      <p:sp>
        <p:nvSpPr>
          <p:cNvPr id="349" name="God’s Titl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Titles</a:t>
            </a:r>
          </a:p>
        </p:txBody>
      </p:sp>
      <p:sp>
        <p:nvSpPr>
          <p:cNvPr id="350" name="God’s titles are “God’s descriptions of himself that reveal aspects of his character. They are various designations by which he is to be addressed in humility by human beings.”"/>
          <p:cNvSpPr txBox="1"/>
          <p:nvPr>
            <p:ph type="body" idx="1"/>
          </p:nvPr>
        </p:nvSpPr>
        <p:spPr>
          <a:prstGeom prst="rect">
            <a:avLst/>
          </a:prstGeom>
        </p:spPr>
        <p:txBody>
          <a:bodyPr/>
          <a:lstStyle/>
          <a:p>
            <a:pPr marL="609599" indent="-609599">
              <a:defRPr sz="9000"/>
            </a:pPr>
            <a:r>
              <a:rPr b="1"/>
              <a:t>God’s titles</a:t>
            </a:r>
            <a:r>
              <a:t> are “God’s descriptions of himself that reveal aspects of his character. They are various designations by which he is to be addressed in humility by human beings.”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D783FF"/>
            </a:gs>
            <a:gs pos="100000">
              <a:srgbClr val="531B93"/>
            </a:gs>
          </a:gsLst>
          <a:lin ang="5400000" scaled="0"/>
        </a:gradFill>
      </p:bgPr>
    </p:bg>
    <p:spTree>
      <p:nvGrpSpPr>
        <p:cNvPr id="1" name=""/>
        <p:cNvGrpSpPr/>
        <p:nvPr/>
      </p:nvGrpSpPr>
      <p:grpSpPr>
        <a:xfrm>
          <a:off x="0" y="0"/>
          <a:ext cx="0" cy="0"/>
          <a:chOff x="0" y="0"/>
          <a:chExt cx="0" cy="0"/>
        </a:xfrm>
      </p:grpSpPr>
      <p:sp>
        <p:nvSpPr>
          <p:cNvPr id="352" name="אֵ֣ל עֶלְי֔וֹן…"/>
          <p:cNvSpPr txBox="1"/>
          <p:nvPr/>
        </p:nvSpPr>
        <p:spPr>
          <a:xfrm>
            <a:off x="1320185" y="909479"/>
            <a:ext cx="4608504" cy="3144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t>אֵ֣ל עֶלְי֔וֹן</a:t>
            </a:r>
          </a:p>
          <a:p>
            <a:pPr>
              <a:defRPr sz="5000"/>
            </a:pPr>
            <a:r>
              <a:t>El Elyon</a:t>
            </a:r>
          </a:p>
          <a:p>
            <a:pPr>
              <a:defRPr sz="5000"/>
            </a:pPr>
            <a:r>
              <a:t>God Most High</a:t>
            </a:r>
          </a:p>
        </p:txBody>
      </p:sp>
      <p:sp>
        <p:nvSpPr>
          <p:cNvPr id="353" name="אֲדֹנָ֤י…"/>
          <p:cNvSpPr txBox="1"/>
          <p:nvPr/>
        </p:nvSpPr>
        <p:spPr>
          <a:xfrm>
            <a:off x="17679866" y="5270230"/>
            <a:ext cx="6077609" cy="3106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t>אֲדֹנָ֤י</a:t>
            </a:r>
          </a:p>
          <a:p>
            <a:pPr>
              <a:defRPr sz="5000"/>
            </a:pPr>
            <a:r>
              <a:t>Adonai</a:t>
            </a:r>
          </a:p>
          <a:p>
            <a:pPr>
              <a:defRPr sz="5000"/>
            </a:pPr>
            <a:r>
              <a:t>My Lord</a:t>
            </a:r>
          </a:p>
        </p:txBody>
      </p:sp>
      <p:sp>
        <p:nvSpPr>
          <p:cNvPr id="354" name="אֵ֥ל עוֹלָֽם…"/>
          <p:cNvSpPr txBox="1"/>
          <p:nvPr/>
        </p:nvSpPr>
        <p:spPr>
          <a:xfrm>
            <a:off x="17679866" y="909479"/>
            <a:ext cx="6077609"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אֵ֥ל עוֹלָֽם</a:t>
            </a:r>
            <a:endParaRPr>
              <a:uFill>
                <a:solidFill>
                  <a:srgbClr val="231F20"/>
                </a:solidFill>
              </a:uFill>
            </a:endParaRPr>
          </a:p>
          <a:p>
            <a:pPr>
              <a:defRPr sz="5000"/>
            </a:pPr>
            <a:r>
              <a:rPr>
                <a:uFill>
                  <a:solidFill>
                    <a:srgbClr val="231F20"/>
                  </a:solidFill>
                </a:uFill>
              </a:rPr>
              <a:t>El Olam</a:t>
            </a:r>
            <a:endParaRPr>
              <a:uFill>
                <a:solidFill>
                  <a:srgbClr val="231F20"/>
                </a:solidFill>
              </a:uFill>
            </a:endParaRPr>
          </a:p>
          <a:p>
            <a:pPr>
              <a:defRPr sz="5000"/>
            </a:pPr>
            <a:r>
              <a:rPr>
                <a:uFill>
                  <a:solidFill>
                    <a:srgbClr val="231F20"/>
                  </a:solidFill>
                </a:uFill>
              </a:rPr>
              <a:t>God Eternal</a:t>
            </a:r>
          </a:p>
        </p:txBody>
      </p:sp>
      <p:sp>
        <p:nvSpPr>
          <p:cNvPr id="355" name="אֵ֣ל רֳאִ֑י…"/>
          <p:cNvSpPr txBox="1"/>
          <p:nvPr/>
        </p:nvSpPr>
        <p:spPr>
          <a:xfrm>
            <a:off x="885681" y="5383761"/>
            <a:ext cx="5477511" cy="31445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0000"/>
            </a:pPr>
            <a:r>
              <a:t>אֵ֣ל רֳאִ֑י</a:t>
            </a:r>
          </a:p>
          <a:p>
            <a:pPr>
              <a:defRPr sz="5000"/>
            </a:pPr>
            <a:r>
              <a:t>El Roi</a:t>
            </a:r>
          </a:p>
          <a:p>
            <a:pPr>
              <a:defRPr sz="5000"/>
            </a:pPr>
            <a:r>
              <a:t>God Who Sees Me</a:t>
            </a:r>
          </a:p>
        </p:txBody>
      </p:sp>
      <p:sp>
        <p:nvSpPr>
          <p:cNvPr id="356" name="δέσποτα…"/>
          <p:cNvSpPr txBox="1"/>
          <p:nvPr/>
        </p:nvSpPr>
        <p:spPr>
          <a:xfrm>
            <a:off x="13822880" y="9939898"/>
            <a:ext cx="6077609" cy="31191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δέσποτα</a:t>
            </a:r>
            <a:endParaRPr>
              <a:uFill>
                <a:solidFill>
                  <a:srgbClr val="231F20"/>
                </a:solidFill>
              </a:uFill>
            </a:endParaRPr>
          </a:p>
          <a:p>
            <a:pPr>
              <a:defRPr sz="5000"/>
            </a:pPr>
            <a:r>
              <a:t>Despota</a:t>
            </a:r>
          </a:p>
          <a:p>
            <a:pPr>
              <a:defRPr sz="5000"/>
            </a:pPr>
            <a:r>
              <a:t>Master</a:t>
            </a:r>
          </a:p>
        </p:txBody>
      </p:sp>
      <p:sp>
        <p:nvSpPr>
          <p:cNvPr id="357" name="קְ֝ד֗וֹשׁ יִשְׂרָאֵֽל…"/>
          <p:cNvSpPr txBox="1"/>
          <p:nvPr/>
        </p:nvSpPr>
        <p:spPr>
          <a:xfrm>
            <a:off x="4913883" y="9927160"/>
            <a:ext cx="6834769"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קְ֝ד֗וֹשׁ יִשְׂרָאֵֽל</a:t>
            </a:r>
            <a:endParaRPr>
              <a:uFill>
                <a:solidFill>
                  <a:srgbClr val="231F20"/>
                </a:solidFill>
              </a:uFill>
            </a:endParaRPr>
          </a:p>
          <a:p>
            <a:pPr>
              <a:defRPr sz="5000"/>
            </a:pPr>
            <a:r>
              <a:t>Qadosh Israel</a:t>
            </a:r>
          </a:p>
          <a:p>
            <a:pPr>
              <a:defRPr sz="5000"/>
            </a:pPr>
            <a:r>
              <a:t>Holy One of Israel</a:t>
            </a:r>
          </a:p>
        </p:txBody>
      </p:sp>
      <p:sp>
        <p:nvSpPr>
          <p:cNvPr id="358" name="אֵ֣ל שַׁדַּ֔י…"/>
          <p:cNvSpPr txBox="1"/>
          <p:nvPr/>
        </p:nvSpPr>
        <p:spPr>
          <a:xfrm>
            <a:off x="8638564" y="909479"/>
            <a:ext cx="7106872" cy="31445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0000"/>
            </a:pPr>
            <a:r>
              <a:rPr>
                <a:uFill>
                  <a:solidFill>
                    <a:srgbClr val="231F20"/>
                  </a:solidFill>
                </a:uFill>
              </a:rPr>
              <a:t>אֵ֣ל שַׁדַּ֔י</a:t>
            </a:r>
            <a:endParaRPr>
              <a:uFill>
                <a:solidFill>
                  <a:srgbClr val="231F20"/>
                </a:solidFill>
              </a:uFill>
            </a:endParaRPr>
          </a:p>
          <a:p>
            <a:pPr>
              <a:defRPr sz="5000"/>
            </a:pPr>
            <a:r>
              <a:t>El Shaddai</a:t>
            </a:r>
          </a:p>
          <a:p>
            <a:pPr>
              <a:defRPr sz="5000"/>
            </a:pPr>
            <a:r>
              <a:t>God Almighty</a:t>
            </a:r>
          </a:p>
        </p:txBody>
      </p:sp>
      <p:sp>
        <p:nvSpPr>
          <p:cNvPr id="359" name="אֱלֹהִים"/>
          <p:cNvSpPr txBox="1"/>
          <p:nvPr/>
        </p:nvSpPr>
        <p:spPr>
          <a:xfrm>
            <a:off x="7240488" y="4933950"/>
            <a:ext cx="9903024" cy="3848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pc="-500" sz="25000">
                <a:latin typeface="Helvetica Neue Medium"/>
                <a:ea typeface="Helvetica Neue Medium"/>
                <a:cs typeface="Helvetica Neue Medium"/>
                <a:sym typeface="Helvetica Neue Medium"/>
              </a:defRPr>
            </a:pPr>
            <a:r>
              <a:rPr>
                <a:uFill>
                  <a:solidFill>
                    <a:srgbClr val="231F20"/>
                  </a:solidFill>
                </a:uFill>
              </a:rPr>
              <a:t>אֱלֹהִים</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1" name="Next Time:…"/>
          <p:cNvSpPr txBox="1"/>
          <p:nvPr>
            <p:ph type="body" idx="1"/>
          </p:nvPr>
        </p:nvSpPr>
        <p:spPr>
          <a:xfrm>
            <a:off x="1206500" y="3505430"/>
            <a:ext cx="21971000" cy="6705140"/>
          </a:xfrm>
          <a:prstGeom prst="rect">
            <a:avLst/>
          </a:prstGeom>
        </p:spPr>
        <p:txBody>
          <a:bodyPr/>
          <a:lstStyle/>
          <a:p>
            <a:pPr>
              <a:lnSpc>
                <a:spcPct val="100000"/>
              </a:lnSpc>
            </a:pPr>
            <a:r>
              <a:t>Next Time:</a:t>
            </a:r>
          </a:p>
          <a:p>
            <a:pPr>
              <a:lnSpc>
                <a:spcPct val="100000"/>
              </a:lnSpc>
            </a:pPr>
            <a:r>
              <a:t>The Trinity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6" name="God’s Name and Titles"/>
          <p:cNvSpPr txBox="1"/>
          <p:nvPr>
            <p:ph type="title"/>
          </p:nvPr>
        </p:nvSpPr>
        <p:spPr>
          <a:prstGeom prst="rect">
            <a:avLst/>
          </a:prstGeom>
        </p:spPr>
        <p:txBody>
          <a:bodyPr/>
          <a:lstStyle/>
          <a:p>
            <a:pPr/>
            <a:r>
              <a:t>God’s Name and Titles</a:t>
            </a:r>
          </a:p>
        </p:txBody>
      </p:sp>
      <p:sp>
        <p:nvSpPr>
          <p:cNvPr id="197" name="Agenda for This Evening"/>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Agenda for This Evening</a:t>
            </a:r>
          </a:p>
        </p:txBody>
      </p:sp>
      <p:sp>
        <p:nvSpPr>
          <p:cNvPr id="198" name="Review…"/>
          <p:cNvSpPr txBox="1"/>
          <p:nvPr>
            <p:ph type="body" idx="1"/>
          </p:nvPr>
        </p:nvSpPr>
        <p:spPr>
          <a:prstGeom prst="rect">
            <a:avLst/>
          </a:prstGeom>
        </p:spPr>
        <p:txBody>
          <a:bodyPr numCol="2" spcCol="1098550"/>
          <a:lstStyle/>
          <a:p>
            <a:pPr defTabSz="701675">
              <a:spcBef>
                <a:spcPts val="1500"/>
              </a:spcBef>
              <a:defRPr spc="-56" sz="5610"/>
            </a:pPr>
            <a:r>
              <a:t>Review</a:t>
            </a:r>
          </a:p>
          <a:p>
            <a:pPr defTabSz="701675">
              <a:spcBef>
                <a:spcPts val="1500"/>
              </a:spcBef>
              <a:defRPr spc="-56" sz="5610"/>
            </a:pPr>
            <a:r>
              <a:t>God’s Name</a:t>
            </a:r>
          </a:p>
          <a:p>
            <a:pPr lvl="1" indent="388620" defTabSz="701675">
              <a:spcBef>
                <a:spcPts val="1500"/>
              </a:spcBef>
              <a:defRPr spc="-56" sz="5610"/>
            </a:pPr>
            <a:r>
              <a:t>Basic Name</a:t>
            </a:r>
          </a:p>
          <a:p>
            <a:pPr lvl="1" indent="388620" defTabSz="701675">
              <a:spcBef>
                <a:spcPts val="1500"/>
              </a:spcBef>
              <a:defRPr spc="-56" sz="5610"/>
            </a:pPr>
            <a:r>
              <a:t>Revelation</a:t>
            </a:r>
          </a:p>
          <a:p>
            <a:pPr lvl="1" indent="388620" defTabSz="701675">
              <a:spcBef>
                <a:spcPts val="1500"/>
              </a:spcBef>
              <a:defRPr spc="-56" sz="5610"/>
            </a:pPr>
            <a:r>
              <a:t>Meaning</a:t>
            </a:r>
          </a:p>
          <a:p>
            <a:pPr lvl="1" indent="388620" defTabSz="701675">
              <a:spcBef>
                <a:spcPts val="1500"/>
              </a:spcBef>
              <a:defRPr spc="-56" sz="5610"/>
            </a:pPr>
            <a:r>
              <a:t>Significance</a:t>
            </a:r>
          </a:p>
          <a:p>
            <a:pPr lvl="1" indent="388620" defTabSz="701675">
              <a:spcBef>
                <a:spcPts val="1500"/>
              </a:spcBef>
              <a:defRPr spc="-56" sz="5610"/>
            </a:pPr>
            <a:r>
              <a:t>Sacredness</a:t>
            </a:r>
          </a:p>
          <a:p>
            <a:pPr lvl="1" indent="388620" defTabSz="701675">
              <a:spcBef>
                <a:spcPts val="1500"/>
              </a:spcBef>
              <a:defRPr spc="-56" sz="5610"/>
            </a:pPr>
            <a:r>
              <a:t>Characteristics</a:t>
            </a:r>
          </a:p>
          <a:p>
            <a:pPr lvl="1" indent="388620" defTabSz="701675">
              <a:spcBef>
                <a:spcPts val="1500"/>
              </a:spcBef>
              <a:defRPr spc="-56" sz="5610"/>
            </a:pPr>
            <a:r>
              <a:t>Associations</a:t>
            </a:r>
          </a:p>
          <a:p>
            <a:pPr lvl="1" indent="388620" defTabSz="701675">
              <a:spcBef>
                <a:spcPts val="1500"/>
              </a:spcBef>
              <a:defRPr spc="-56" sz="5610"/>
            </a:pPr>
            <a:r>
              <a:t>Compound Names</a:t>
            </a:r>
          </a:p>
          <a:p>
            <a:pPr lvl="1" indent="388620" defTabSz="701675">
              <a:spcBef>
                <a:spcPts val="1500"/>
              </a:spcBef>
              <a:defRPr spc="-56" sz="5610"/>
            </a:pPr>
            <a:r>
              <a:t>Application</a:t>
            </a:r>
          </a:p>
          <a:p>
            <a:pPr lvl="1" indent="388620" defTabSz="701675">
              <a:spcBef>
                <a:spcPts val="1500"/>
              </a:spcBef>
              <a:defRPr spc="-56" sz="5610"/>
            </a:pPr>
            <a:r>
              <a:t>Promises</a:t>
            </a:r>
          </a:p>
          <a:p>
            <a:pPr defTabSz="701675">
              <a:spcBef>
                <a:spcPts val="1500"/>
              </a:spcBef>
              <a:defRPr spc="-56" sz="5610"/>
            </a:pPr>
            <a:r>
              <a:t>God’s Titles</a:t>
            </a:r>
          </a:p>
          <a:p>
            <a:pPr lvl="1" indent="388620" defTabSz="701675">
              <a:spcBef>
                <a:spcPts val="1500"/>
              </a:spcBef>
              <a:defRPr spc="-56" sz="5610"/>
            </a:pPr>
            <a:r>
              <a:t>Definition</a:t>
            </a:r>
          </a:p>
          <a:p>
            <a:pPr lvl="1" indent="388620" defTabSz="701675">
              <a:spcBef>
                <a:spcPts val="1500"/>
              </a:spcBef>
              <a:defRPr spc="-56" sz="5610"/>
            </a:pPr>
            <a:r>
              <a:t>El Titles</a:t>
            </a:r>
          </a:p>
          <a:p>
            <a:pPr lvl="1" indent="388620" defTabSz="701675">
              <a:spcBef>
                <a:spcPts val="1500"/>
              </a:spcBef>
              <a:defRPr spc="-56" sz="5610"/>
            </a:pPr>
            <a:r>
              <a:t>Other Titles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Review: God’s Attributes"/>
          <p:cNvSpPr txBox="1"/>
          <p:nvPr>
            <p:ph type="title"/>
          </p:nvPr>
        </p:nvSpPr>
        <p:spPr>
          <a:prstGeom prst="rect">
            <a:avLst/>
          </a:prstGeom>
        </p:spPr>
        <p:txBody>
          <a:bodyPr/>
          <a:lstStyle/>
          <a:p>
            <a:pPr/>
            <a:r>
              <a:t>Review: God’s Attributes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efinition"/>
          <p:cNvSpPr txBox="1"/>
          <p:nvPr>
            <p:ph type="title"/>
          </p:nvPr>
        </p:nvSpPr>
        <p:spPr>
          <a:prstGeom prst="rect">
            <a:avLst/>
          </a:prstGeom>
        </p:spPr>
        <p:txBody>
          <a:bodyPr/>
          <a:lstStyle/>
          <a:p>
            <a:pPr/>
            <a:r>
              <a:t>Definition</a:t>
            </a:r>
          </a:p>
        </p:txBody>
      </p:sp>
      <p:sp>
        <p:nvSpPr>
          <p:cNvPr id="203" name="God’s Attribut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Attributes</a:t>
            </a:r>
          </a:p>
        </p:txBody>
      </p:sp>
      <p:sp>
        <p:nvSpPr>
          <p:cNvPr id="204" name="God’s attributes are “the inherent characteristics and qualities that identify, express, and distinguish the essential nature of who God is.”"/>
          <p:cNvSpPr txBox="1"/>
          <p:nvPr>
            <p:ph type="body" idx="1"/>
          </p:nvPr>
        </p:nvSpPr>
        <p:spPr>
          <a:prstGeom prst="rect">
            <a:avLst/>
          </a:prstGeom>
        </p:spPr>
        <p:txBody>
          <a:bodyPr/>
          <a:lstStyle/>
          <a:p>
            <a:pPr marL="0" indent="0">
              <a:buSzTx/>
              <a:buNone/>
              <a:defRPr sz="10000"/>
            </a:pPr>
            <a:r>
              <a:rPr b="1"/>
              <a:t>God’s attributes</a:t>
            </a:r>
            <a:r>
              <a:t> are “the inherent characteristics and qualities that identify, express, and distinguish the essential nature of who God is.”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General Principles"/>
          <p:cNvSpPr txBox="1"/>
          <p:nvPr>
            <p:ph type="title"/>
          </p:nvPr>
        </p:nvSpPr>
        <p:spPr>
          <a:prstGeom prst="rect">
            <a:avLst/>
          </a:prstGeom>
        </p:spPr>
        <p:txBody>
          <a:bodyPr/>
          <a:lstStyle/>
          <a:p>
            <a:pPr/>
            <a:r>
              <a:t>General Principles</a:t>
            </a:r>
          </a:p>
        </p:txBody>
      </p:sp>
      <p:sp>
        <p:nvSpPr>
          <p:cNvPr id="207" name="God’s Attribute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God’s Attributes</a:t>
            </a:r>
          </a:p>
        </p:txBody>
      </p:sp>
      <p:sp>
        <p:nvSpPr>
          <p:cNvPr id="208" name="God’s attributes are essential to himself and are not standards outside himself.…"/>
          <p:cNvSpPr txBox="1"/>
          <p:nvPr>
            <p:ph type="body" idx="1"/>
          </p:nvPr>
        </p:nvSpPr>
        <p:spPr>
          <a:prstGeom prst="rect">
            <a:avLst/>
          </a:prstGeom>
        </p:spPr>
        <p:txBody>
          <a:bodyPr/>
          <a:lstStyle/>
          <a:p>
            <a:pPr/>
            <a:r>
              <a:t>God’s attributes are essential to himself and are not standards outside himself.</a:t>
            </a:r>
          </a:p>
          <a:p>
            <a:pPr/>
            <a:r>
              <a:t>God’s attributes are intrinsic, permanent, and cannot be lost.</a:t>
            </a:r>
          </a:p>
          <a:p>
            <a:pPr/>
            <a:r>
              <a:t>God is all of his attributes, all the time, everywhere</a:t>
            </a:r>
          </a:p>
          <a:p>
            <a:pPr/>
            <a:r>
              <a:t>God’s attributes do not conflict with one another.</a:t>
            </a:r>
          </a:p>
          <a:p>
            <a:pPr/>
            <a:r>
              <a:t>Father, Son, and Spirit share these attributes equally and infinitely.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God Is Great…"/>
          <p:cNvSpPr/>
          <p:nvPr/>
        </p:nvSpPr>
        <p:spPr>
          <a:xfrm>
            <a:off x="9053145" y="371335"/>
            <a:ext cx="6256437" cy="1926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6000">
                <a:solidFill>
                  <a:srgbClr val="000000"/>
                </a:solidFill>
                <a:latin typeface="Helvetica Neue Medium"/>
                <a:ea typeface="Helvetica Neue Medium"/>
                <a:cs typeface="Helvetica Neue Medium"/>
                <a:sym typeface="Helvetica Neue Medium"/>
              </a:defRPr>
            </a:pPr>
            <a:r>
              <a:t>God Is Great</a:t>
            </a:r>
          </a:p>
          <a:p>
            <a:pPr defTabSz="825500">
              <a:defRPr sz="4000">
                <a:solidFill>
                  <a:srgbClr val="000000"/>
                </a:solidFill>
                <a:latin typeface="Helvetica Neue Medium"/>
                <a:ea typeface="Helvetica Neue Medium"/>
                <a:cs typeface="Helvetica Neue Medium"/>
                <a:sym typeface="Helvetica Neue Medium"/>
              </a:defRPr>
            </a:pPr>
            <a:r>
              <a:t>Natural Attributes</a:t>
            </a:r>
          </a:p>
        </p:txBody>
      </p:sp>
      <p:sp>
        <p:nvSpPr>
          <p:cNvPr id="211" name="Life"/>
          <p:cNvSpPr/>
          <p:nvPr/>
        </p:nvSpPr>
        <p:spPr>
          <a:xfrm>
            <a:off x="386041" y="3755445"/>
            <a:ext cx="2145803"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Life</a:t>
            </a:r>
          </a:p>
        </p:txBody>
      </p:sp>
      <p:sp>
        <p:nvSpPr>
          <p:cNvPr id="212" name="Infinity"/>
          <p:cNvSpPr/>
          <p:nvPr/>
        </p:nvSpPr>
        <p:spPr>
          <a:xfrm>
            <a:off x="9353911" y="3755445"/>
            <a:ext cx="3216472" cy="12700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Infinity</a:t>
            </a:r>
          </a:p>
        </p:txBody>
      </p:sp>
      <p:sp>
        <p:nvSpPr>
          <p:cNvPr id="213" name="Omni’s"/>
          <p:cNvSpPr/>
          <p:nvPr/>
        </p:nvSpPr>
        <p:spPr>
          <a:xfrm>
            <a:off x="16634930" y="3755445"/>
            <a:ext cx="3126596" cy="1270001"/>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Omni’s</a:t>
            </a:r>
          </a:p>
        </p:txBody>
      </p:sp>
      <p:sp>
        <p:nvSpPr>
          <p:cNvPr id="214" name="Glory"/>
          <p:cNvSpPr/>
          <p:nvPr/>
        </p:nvSpPr>
        <p:spPr>
          <a:xfrm>
            <a:off x="21080424" y="3755445"/>
            <a:ext cx="2785922" cy="1270001"/>
          </a:xfrm>
          <a:prstGeom prst="rect">
            <a:avLst/>
          </a:prstGeom>
          <a:solidFill>
            <a:schemeClr val="accent6">
              <a:hueOff val="-108860"/>
              <a:satOff val="4467"/>
              <a:lumOff val="-1287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Glory</a:t>
            </a:r>
          </a:p>
        </p:txBody>
      </p:sp>
      <p:sp>
        <p:nvSpPr>
          <p:cNvPr id="215" name="Personhood"/>
          <p:cNvSpPr/>
          <p:nvPr/>
        </p:nvSpPr>
        <p:spPr>
          <a:xfrm>
            <a:off x="386041" y="2074235"/>
            <a:ext cx="4037205"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Personhood</a:t>
            </a:r>
          </a:p>
        </p:txBody>
      </p:sp>
      <p:sp>
        <p:nvSpPr>
          <p:cNvPr id="216" name="Unity"/>
          <p:cNvSpPr/>
          <p:nvPr/>
        </p:nvSpPr>
        <p:spPr>
          <a:xfrm>
            <a:off x="386041" y="5436655"/>
            <a:ext cx="2145803"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Unity</a:t>
            </a:r>
          </a:p>
        </p:txBody>
      </p:sp>
      <p:sp>
        <p:nvSpPr>
          <p:cNvPr id="217" name="Immutability"/>
          <p:cNvSpPr/>
          <p:nvPr/>
        </p:nvSpPr>
        <p:spPr>
          <a:xfrm>
            <a:off x="2812940" y="5436655"/>
            <a:ext cx="4037205"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Immutability</a:t>
            </a:r>
          </a:p>
        </p:txBody>
      </p:sp>
      <p:sp>
        <p:nvSpPr>
          <p:cNvPr id="218" name="Freedom"/>
          <p:cNvSpPr/>
          <p:nvPr/>
        </p:nvSpPr>
        <p:spPr>
          <a:xfrm>
            <a:off x="2812940" y="3755445"/>
            <a:ext cx="4037205"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Freedom</a:t>
            </a:r>
          </a:p>
        </p:txBody>
      </p:sp>
      <p:sp>
        <p:nvSpPr>
          <p:cNvPr id="219" name="Joy"/>
          <p:cNvSpPr/>
          <p:nvPr/>
        </p:nvSpPr>
        <p:spPr>
          <a:xfrm>
            <a:off x="4762264" y="2074235"/>
            <a:ext cx="2145803"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Joy</a:t>
            </a:r>
          </a:p>
        </p:txBody>
      </p:sp>
      <p:sp>
        <p:nvSpPr>
          <p:cNvPr id="220" name="Spirituality"/>
          <p:cNvSpPr/>
          <p:nvPr/>
        </p:nvSpPr>
        <p:spPr>
          <a:xfrm>
            <a:off x="6838606" y="5241206"/>
            <a:ext cx="3255085"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Spirituality</a:t>
            </a:r>
          </a:p>
        </p:txBody>
      </p:sp>
      <p:sp>
        <p:nvSpPr>
          <p:cNvPr id="221" name="Eternity"/>
          <p:cNvSpPr/>
          <p:nvPr/>
        </p:nvSpPr>
        <p:spPr>
          <a:xfrm>
            <a:off x="7131241" y="2513499"/>
            <a:ext cx="2669815"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Eternity</a:t>
            </a:r>
          </a:p>
        </p:txBody>
      </p:sp>
      <p:sp>
        <p:nvSpPr>
          <p:cNvPr id="222" name="Transcendence"/>
          <p:cNvSpPr/>
          <p:nvPr/>
        </p:nvSpPr>
        <p:spPr>
          <a:xfrm>
            <a:off x="10391902" y="5241206"/>
            <a:ext cx="4807202"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Transcendence</a:t>
            </a:r>
          </a:p>
        </p:txBody>
      </p:sp>
      <p:sp>
        <p:nvSpPr>
          <p:cNvPr id="223" name="Incomprehensibility"/>
          <p:cNvSpPr/>
          <p:nvPr/>
        </p:nvSpPr>
        <p:spPr>
          <a:xfrm>
            <a:off x="10024231" y="2513499"/>
            <a:ext cx="6216946"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Incomprehensibility</a:t>
            </a:r>
          </a:p>
        </p:txBody>
      </p:sp>
      <p:sp>
        <p:nvSpPr>
          <p:cNvPr id="224" name="Omnipresence"/>
          <p:cNvSpPr/>
          <p:nvPr/>
        </p:nvSpPr>
        <p:spPr>
          <a:xfrm>
            <a:off x="16464351" y="1271553"/>
            <a:ext cx="4617358" cy="1026187"/>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Omnipresence</a:t>
            </a:r>
          </a:p>
        </p:txBody>
      </p:sp>
      <p:sp>
        <p:nvSpPr>
          <p:cNvPr id="225" name="Omniscience"/>
          <p:cNvSpPr/>
          <p:nvPr/>
        </p:nvSpPr>
        <p:spPr>
          <a:xfrm>
            <a:off x="16464351" y="2513499"/>
            <a:ext cx="4617358" cy="1026186"/>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Omniscience</a:t>
            </a:r>
          </a:p>
        </p:txBody>
      </p:sp>
      <p:sp>
        <p:nvSpPr>
          <p:cNvPr id="226" name="Omnipotence"/>
          <p:cNvSpPr/>
          <p:nvPr/>
        </p:nvSpPr>
        <p:spPr>
          <a:xfrm>
            <a:off x="15497314" y="5241206"/>
            <a:ext cx="4617358" cy="1026186"/>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Omnipotence</a:t>
            </a:r>
          </a:p>
        </p:txBody>
      </p:sp>
      <p:sp>
        <p:nvSpPr>
          <p:cNvPr id="227" name="Sovereignty"/>
          <p:cNvSpPr/>
          <p:nvPr/>
        </p:nvSpPr>
        <p:spPr>
          <a:xfrm>
            <a:off x="20387552" y="5241206"/>
            <a:ext cx="3711106" cy="1026186"/>
          </a:xfrm>
          <a:prstGeom prst="rect">
            <a:avLst/>
          </a:prstGeom>
          <a:solidFill>
            <a:schemeClr val="accent6">
              <a:hueOff val="-108860"/>
              <a:satOff val="4467"/>
              <a:lumOff val="-1287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Sovereignty</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God Is Good…"/>
          <p:cNvSpPr/>
          <p:nvPr/>
        </p:nvSpPr>
        <p:spPr>
          <a:xfrm>
            <a:off x="9114131" y="6875388"/>
            <a:ext cx="6256437" cy="192640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6000">
                <a:solidFill>
                  <a:srgbClr val="000000"/>
                </a:solidFill>
                <a:latin typeface="Helvetica Neue Medium"/>
                <a:ea typeface="Helvetica Neue Medium"/>
                <a:cs typeface="Helvetica Neue Medium"/>
                <a:sym typeface="Helvetica Neue Medium"/>
              </a:defRPr>
            </a:pPr>
            <a:r>
              <a:t>God Is Good</a:t>
            </a:r>
          </a:p>
          <a:p>
            <a:pPr defTabSz="825500">
              <a:defRPr sz="4000">
                <a:solidFill>
                  <a:srgbClr val="000000"/>
                </a:solidFill>
                <a:latin typeface="Helvetica Neue Medium"/>
                <a:ea typeface="Helvetica Neue Medium"/>
                <a:cs typeface="Helvetica Neue Medium"/>
                <a:sym typeface="Helvetica Neue Medium"/>
              </a:defRPr>
            </a:pPr>
            <a:r>
              <a:t>Moral Attributes</a:t>
            </a:r>
          </a:p>
        </p:txBody>
      </p:sp>
      <p:sp>
        <p:nvSpPr>
          <p:cNvPr id="230" name="Holiness"/>
          <p:cNvSpPr/>
          <p:nvPr/>
        </p:nvSpPr>
        <p:spPr>
          <a:xfrm>
            <a:off x="2152966" y="10651734"/>
            <a:ext cx="4196917" cy="1270001"/>
          </a:xfrm>
          <a:prstGeom prst="rect">
            <a:avLst/>
          </a:prstGeom>
          <a:solidFill>
            <a:schemeClr val="accent1">
              <a:hueOff val="117695"/>
              <a:lumOff val="-113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Holiness</a:t>
            </a:r>
          </a:p>
        </p:txBody>
      </p:sp>
      <p:sp>
        <p:nvSpPr>
          <p:cNvPr id="231" name="Love"/>
          <p:cNvSpPr/>
          <p:nvPr/>
        </p:nvSpPr>
        <p:spPr>
          <a:xfrm>
            <a:off x="11046517" y="10651734"/>
            <a:ext cx="2391666"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Love</a:t>
            </a:r>
          </a:p>
        </p:txBody>
      </p:sp>
      <p:sp>
        <p:nvSpPr>
          <p:cNvPr id="232" name="Integrity"/>
          <p:cNvSpPr/>
          <p:nvPr/>
        </p:nvSpPr>
        <p:spPr>
          <a:xfrm>
            <a:off x="17510056" y="10259497"/>
            <a:ext cx="4037205"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Integrity</a:t>
            </a:r>
          </a:p>
        </p:txBody>
      </p:sp>
      <p:sp>
        <p:nvSpPr>
          <p:cNvPr id="233" name="Righteousness"/>
          <p:cNvSpPr/>
          <p:nvPr/>
        </p:nvSpPr>
        <p:spPr>
          <a:xfrm>
            <a:off x="1100754" y="9206292"/>
            <a:ext cx="4807203" cy="1270001"/>
          </a:xfrm>
          <a:prstGeom prst="rect">
            <a:avLst/>
          </a:prstGeom>
          <a:solidFill>
            <a:schemeClr val="accent1">
              <a:hueOff val="117695"/>
              <a:lumOff val="-113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Righteousness</a:t>
            </a:r>
          </a:p>
        </p:txBody>
      </p:sp>
      <p:sp>
        <p:nvSpPr>
          <p:cNvPr id="234" name="Justice"/>
          <p:cNvSpPr/>
          <p:nvPr/>
        </p:nvSpPr>
        <p:spPr>
          <a:xfrm>
            <a:off x="1581094" y="12097175"/>
            <a:ext cx="2669815" cy="1270001"/>
          </a:xfrm>
          <a:prstGeom prst="rect">
            <a:avLst/>
          </a:prstGeom>
          <a:solidFill>
            <a:schemeClr val="accent1">
              <a:hueOff val="117695"/>
              <a:lumOff val="-113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Justice</a:t>
            </a:r>
          </a:p>
        </p:txBody>
      </p:sp>
      <p:sp>
        <p:nvSpPr>
          <p:cNvPr id="235" name="Compassion"/>
          <p:cNvSpPr/>
          <p:nvPr/>
        </p:nvSpPr>
        <p:spPr>
          <a:xfrm>
            <a:off x="6854207" y="9206292"/>
            <a:ext cx="4162812"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Compassion</a:t>
            </a:r>
          </a:p>
        </p:txBody>
      </p:sp>
      <p:sp>
        <p:nvSpPr>
          <p:cNvPr id="236" name="Kindness"/>
          <p:cNvSpPr/>
          <p:nvPr/>
        </p:nvSpPr>
        <p:spPr>
          <a:xfrm>
            <a:off x="7434411" y="10651734"/>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Kindness</a:t>
            </a:r>
          </a:p>
        </p:txBody>
      </p:sp>
      <p:sp>
        <p:nvSpPr>
          <p:cNvPr id="237" name="Patience"/>
          <p:cNvSpPr/>
          <p:nvPr/>
        </p:nvSpPr>
        <p:spPr>
          <a:xfrm>
            <a:off x="8411255" y="12090466"/>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Patience</a:t>
            </a:r>
          </a:p>
        </p:txBody>
      </p:sp>
      <p:sp>
        <p:nvSpPr>
          <p:cNvPr id="238" name="Mercy"/>
          <p:cNvSpPr/>
          <p:nvPr/>
        </p:nvSpPr>
        <p:spPr>
          <a:xfrm>
            <a:off x="11218534" y="9213001"/>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Mercy</a:t>
            </a:r>
          </a:p>
        </p:txBody>
      </p:sp>
      <p:sp>
        <p:nvSpPr>
          <p:cNvPr id="239" name="Grace"/>
          <p:cNvSpPr/>
          <p:nvPr/>
        </p:nvSpPr>
        <p:spPr>
          <a:xfrm>
            <a:off x="12068378" y="12097175"/>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Grace</a:t>
            </a:r>
          </a:p>
        </p:txBody>
      </p:sp>
      <p:sp>
        <p:nvSpPr>
          <p:cNvPr id="240" name="Truth"/>
          <p:cNvSpPr/>
          <p:nvPr/>
        </p:nvSpPr>
        <p:spPr>
          <a:xfrm>
            <a:off x="16374564" y="8759425"/>
            <a:ext cx="3377067"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Truth</a:t>
            </a:r>
          </a:p>
        </p:txBody>
      </p:sp>
      <p:sp>
        <p:nvSpPr>
          <p:cNvPr id="241" name="Wisdom"/>
          <p:cNvSpPr/>
          <p:nvPr/>
        </p:nvSpPr>
        <p:spPr>
          <a:xfrm>
            <a:off x="19906178" y="8752047"/>
            <a:ext cx="3377067"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Wisdom</a:t>
            </a:r>
          </a:p>
        </p:txBody>
      </p:sp>
      <p:sp>
        <p:nvSpPr>
          <p:cNvPr id="242" name="Faithfulness"/>
          <p:cNvSpPr/>
          <p:nvPr/>
        </p:nvSpPr>
        <p:spPr>
          <a:xfrm>
            <a:off x="17447254" y="11759571"/>
            <a:ext cx="4162812"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Faithfulness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God Is Good…"/>
          <p:cNvSpPr/>
          <p:nvPr/>
        </p:nvSpPr>
        <p:spPr>
          <a:xfrm>
            <a:off x="9114131" y="6875388"/>
            <a:ext cx="6256437" cy="192640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6000">
                <a:solidFill>
                  <a:srgbClr val="000000"/>
                </a:solidFill>
                <a:latin typeface="Helvetica Neue Medium"/>
                <a:ea typeface="Helvetica Neue Medium"/>
                <a:cs typeface="Helvetica Neue Medium"/>
                <a:sym typeface="Helvetica Neue Medium"/>
              </a:defRPr>
            </a:pPr>
            <a:r>
              <a:t>God Is Good</a:t>
            </a:r>
          </a:p>
          <a:p>
            <a:pPr defTabSz="825500">
              <a:defRPr sz="4000">
                <a:solidFill>
                  <a:srgbClr val="000000"/>
                </a:solidFill>
                <a:latin typeface="Helvetica Neue Medium"/>
                <a:ea typeface="Helvetica Neue Medium"/>
                <a:cs typeface="Helvetica Neue Medium"/>
                <a:sym typeface="Helvetica Neue Medium"/>
              </a:defRPr>
            </a:pPr>
            <a:r>
              <a:t>Moral Attributes</a:t>
            </a:r>
          </a:p>
        </p:txBody>
      </p:sp>
      <p:sp>
        <p:nvSpPr>
          <p:cNvPr id="245" name="Holiness"/>
          <p:cNvSpPr/>
          <p:nvPr/>
        </p:nvSpPr>
        <p:spPr>
          <a:xfrm>
            <a:off x="2152966" y="10651734"/>
            <a:ext cx="4196917" cy="1270001"/>
          </a:xfrm>
          <a:prstGeom prst="rect">
            <a:avLst/>
          </a:prstGeom>
          <a:solidFill>
            <a:schemeClr val="accent1">
              <a:hueOff val="117695"/>
              <a:lumOff val="-113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Holiness</a:t>
            </a:r>
          </a:p>
        </p:txBody>
      </p:sp>
      <p:sp>
        <p:nvSpPr>
          <p:cNvPr id="246" name="Love"/>
          <p:cNvSpPr/>
          <p:nvPr/>
        </p:nvSpPr>
        <p:spPr>
          <a:xfrm>
            <a:off x="11046517" y="10651734"/>
            <a:ext cx="2391666"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Love</a:t>
            </a:r>
          </a:p>
        </p:txBody>
      </p:sp>
      <p:sp>
        <p:nvSpPr>
          <p:cNvPr id="247" name="Integrity"/>
          <p:cNvSpPr/>
          <p:nvPr/>
        </p:nvSpPr>
        <p:spPr>
          <a:xfrm>
            <a:off x="17510056" y="10259497"/>
            <a:ext cx="4037205"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Integrity</a:t>
            </a:r>
          </a:p>
        </p:txBody>
      </p:sp>
      <p:sp>
        <p:nvSpPr>
          <p:cNvPr id="248" name="Righteousness"/>
          <p:cNvSpPr/>
          <p:nvPr/>
        </p:nvSpPr>
        <p:spPr>
          <a:xfrm>
            <a:off x="1100754" y="9206292"/>
            <a:ext cx="4807203" cy="1270001"/>
          </a:xfrm>
          <a:prstGeom prst="rect">
            <a:avLst/>
          </a:prstGeom>
          <a:solidFill>
            <a:schemeClr val="accent1">
              <a:hueOff val="117695"/>
              <a:lumOff val="-113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Righteousness</a:t>
            </a:r>
          </a:p>
        </p:txBody>
      </p:sp>
      <p:sp>
        <p:nvSpPr>
          <p:cNvPr id="249" name="Justice"/>
          <p:cNvSpPr/>
          <p:nvPr/>
        </p:nvSpPr>
        <p:spPr>
          <a:xfrm>
            <a:off x="1581094" y="12097175"/>
            <a:ext cx="2669815" cy="1270001"/>
          </a:xfrm>
          <a:prstGeom prst="rect">
            <a:avLst/>
          </a:prstGeom>
          <a:solidFill>
            <a:schemeClr val="accent1">
              <a:hueOff val="117695"/>
              <a:lumOff val="-113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Justice</a:t>
            </a:r>
          </a:p>
        </p:txBody>
      </p:sp>
      <p:sp>
        <p:nvSpPr>
          <p:cNvPr id="250" name="Compassion"/>
          <p:cNvSpPr/>
          <p:nvPr/>
        </p:nvSpPr>
        <p:spPr>
          <a:xfrm>
            <a:off x="6854207" y="9206292"/>
            <a:ext cx="4162812"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Compassion</a:t>
            </a:r>
          </a:p>
        </p:txBody>
      </p:sp>
      <p:sp>
        <p:nvSpPr>
          <p:cNvPr id="251" name="Kindness"/>
          <p:cNvSpPr/>
          <p:nvPr/>
        </p:nvSpPr>
        <p:spPr>
          <a:xfrm>
            <a:off x="7434411" y="10651734"/>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Kindness</a:t>
            </a:r>
          </a:p>
        </p:txBody>
      </p:sp>
      <p:sp>
        <p:nvSpPr>
          <p:cNvPr id="252" name="Patience"/>
          <p:cNvSpPr/>
          <p:nvPr/>
        </p:nvSpPr>
        <p:spPr>
          <a:xfrm>
            <a:off x="8411255" y="12090466"/>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Patience</a:t>
            </a:r>
          </a:p>
        </p:txBody>
      </p:sp>
      <p:sp>
        <p:nvSpPr>
          <p:cNvPr id="253" name="Mercy"/>
          <p:cNvSpPr/>
          <p:nvPr/>
        </p:nvSpPr>
        <p:spPr>
          <a:xfrm>
            <a:off x="11218534" y="9213001"/>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Mercy</a:t>
            </a:r>
          </a:p>
        </p:txBody>
      </p:sp>
      <p:sp>
        <p:nvSpPr>
          <p:cNvPr id="254" name="Grace"/>
          <p:cNvSpPr/>
          <p:nvPr/>
        </p:nvSpPr>
        <p:spPr>
          <a:xfrm>
            <a:off x="12068378" y="12097175"/>
            <a:ext cx="3377067" cy="1270001"/>
          </a:xfrm>
          <a:prstGeom prst="rect">
            <a:avLst/>
          </a:prstGeom>
          <a:solidFill>
            <a:schemeClr val="accent5">
              <a:hueOff val="128995"/>
              <a:satOff val="10158"/>
              <a:lumOff val="-1382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Grace</a:t>
            </a:r>
          </a:p>
        </p:txBody>
      </p:sp>
      <p:sp>
        <p:nvSpPr>
          <p:cNvPr id="255" name="Truth"/>
          <p:cNvSpPr/>
          <p:nvPr/>
        </p:nvSpPr>
        <p:spPr>
          <a:xfrm>
            <a:off x="16374564" y="8759425"/>
            <a:ext cx="3377067"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Truth</a:t>
            </a:r>
          </a:p>
        </p:txBody>
      </p:sp>
      <p:sp>
        <p:nvSpPr>
          <p:cNvPr id="256" name="Wisdom"/>
          <p:cNvSpPr/>
          <p:nvPr/>
        </p:nvSpPr>
        <p:spPr>
          <a:xfrm>
            <a:off x="19906178" y="8752047"/>
            <a:ext cx="3377067"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Wisdom</a:t>
            </a:r>
          </a:p>
        </p:txBody>
      </p:sp>
      <p:sp>
        <p:nvSpPr>
          <p:cNvPr id="257" name="Faithfulness"/>
          <p:cNvSpPr/>
          <p:nvPr/>
        </p:nvSpPr>
        <p:spPr>
          <a:xfrm>
            <a:off x="17447254" y="11759571"/>
            <a:ext cx="4162812" cy="1270001"/>
          </a:xfrm>
          <a:prstGeom prst="rect">
            <a:avLst/>
          </a:prstGeom>
          <a:solidFill>
            <a:schemeClr val="accent6">
              <a:satOff val="15236"/>
              <a:lumOff val="176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Faithfulness</a:t>
            </a:r>
          </a:p>
        </p:txBody>
      </p:sp>
      <p:sp>
        <p:nvSpPr>
          <p:cNvPr id="258" name="God Is Great…"/>
          <p:cNvSpPr/>
          <p:nvPr/>
        </p:nvSpPr>
        <p:spPr>
          <a:xfrm>
            <a:off x="9053145" y="371335"/>
            <a:ext cx="6256437" cy="192640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825500">
              <a:defRPr sz="6000">
                <a:solidFill>
                  <a:srgbClr val="000000"/>
                </a:solidFill>
                <a:latin typeface="Helvetica Neue Medium"/>
                <a:ea typeface="Helvetica Neue Medium"/>
                <a:cs typeface="Helvetica Neue Medium"/>
                <a:sym typeface="Helvetica Neue Medium"/>
              </a:defRPr>
            </a:pPr>
            <a:r>
              <a:t>God Is Great</a:t>
            </a:r>
          </a:p>
          <a:p>
            <a:pPr defTabSz="825500">
              <a:defRPr sz="4000">
                <a:solidFill>
                  <a:srgbClr val="000000"/>
                </a:solidFill>
                <a:latin typeface="Helvetica Neue Medium"/>
                <a:ea typeface="Helvetica Neue Medium"/>
                <a:cs typeface="Helvetica Neue Medium"/>
                <a:sym typeface="Helvetica Neue Medium"/>
              </a:defRPr>
            </a:pPr>
            <a:r>
              <a:t>Natural Attributes</a:t>
            </a:r>
          </a:p>
        </p:txBody>
      </p:sp>
      <p:sp>
        <p:nvSpPr>
          <p:cNvPr id="259" name="Life"/>
          <p:cNvSpPr/>
          <p:nvPr/>
        </p:nvSpPr>
        <p:spPr>
          <a:xfrm>
            <a:off x="386041" y="3755445"/>
            <a:ext cx="2145803"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Life</a:t>
            </a:r>
          </a:p>
        </p:txBody>
      </p:sp>
      <p:sp>
        <p:nvSpPr>
          <p:cNvPr id="260" name="Infinity"/>
          <p:cNvSpPr/>
          <p:nvPr/>
        </p:nvSpPr>
        <p:spPr>
          <a:xfrm>
            <a:off x="9353911" y="3755445"/>
            <a:ext cx="3216472" cy="12700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Infinity</a:t>
            </a:r>
          </a:p>
        </p:txBody>
      </p:sp>
      <p:sp>
        <p:nvSpPr>
          <p:cNvPr id="261" name="Omni’s"/>
          <p:cNvSpPr/>
          <p:nvPr/>
        </p:nvSpPr>
        <p:spPr>
          <a:xfrm>
            <a:off x="16634930" y="3755445"/>
            <a:ext cx="3126596" cy="1270001"/>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Omni’s</a:t>
            </a:r>
          </a:p>
        </p:txBody>
      </p:sp>
      <p:sp>
        <p:nvSpPr>
          <p:cNvPr id="262" name="Glory"/>
          <p:cNvSpPr/>
          <p:nvPr/>
        </p:nvSpPr>
        <p:spPr>
          <a:xfrm>
            <a:off x="21080424" y="3755445"/>
            <a:ext cx="2785922" cy="1270001"/>
          </a:xfrm>
          <a:prstGeom prst="rect">
            <a:avLst/>
          </a:prstGeom>
          <a:solidFill>
            <a:schemeClr val="accent6">
              <a:hueOff val="-108860"/>
              <a:satOff val="4467"/>
              <a:lumOff val="-1287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7000">
                <a:solidFill>
                  <a:srgbClr val="000000"/>
                </a:solidFill>
                <a:latin typeface="Helvetica Neue Medium"/>
                <a:ea typeface="Helvetica Neue Medium"/>
                <a:cs typeface="Helvetica Neue Medium"/>
                <a:sym typeface="Helvetica Neue Medium"/>
              </a:defRPr>
            </a:lvl1pPr>
          </a:lstStyle>
          <a:p>
            <a:pPr/>
            <a:r>
              <a:t>Glory</a:t>
            </a:r>
          </a:p>
        </p:txBody>
      </p:sp>
      <p:sp>
        <p:nvSpPr>
          <p:cNvPr id="263" name="Personhood"/>
          <p:cNvSpPr/>
          <p:nvPr/>
        </p:nvSpPr>
        <p:spPr>
          <a:xfrm>
            <a:off x="386041" y="2074235"/>
            <a:ext cx="4037205"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Personhood</a:t>
            </a:r>
          </a:p>
        </p:txBody>
      </p:sp>
      <p:sp>
        <p:nvSpPr>
          <p:cNvPr id="264" name="Unity"/>
          <p:cNvSpPr/>
          <p:nvPr/>
        </p:nvSpPr>
        <p:spPr>
          <a:xfrm>
            <a:off x="386041" y="5436655"/>
            <a:ext cx="2145803"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Unity</a:t>
            </a:r>
          </a:p>
        </p:txBody>
      </p:sp>
      <p:sp>
        <p:nvSpPr>
          <p:cNvPr id="265" name="Immutability"/>
          <p:cNvSpPr/>
          <p:nvPr/>
        </p:nvSpPr>
        <p:spPr>
          <a:xfrm>
            <a:off x="2812940" y="5436655"/>
            <a:ext cx="4037205"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Immutability</a:t>
            </a:r>
          </a:p>
        </p:txBody>
      </p:sp>
      <p:sp>
        <p:nvSpPr>
          <p:cNvPr id="266" name="Freedom"/>
          <p:cNvSpPr/>
          <p:nvPr/>
        </p:nvSpPr>
        <p:spPr>
          <a:xfrm>
            <a:off x="2812940" y="3755445"/>
            <a:ext cx="4037205"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Freedom</a:t>
            </a:r>
          </a:p>
        </p:txBody>
      </p:sp>
      <p:sp>
        <p:nvSpPr>
          <p:cNvPr id="267" name="Joy"/>
          <p:cNvSpPr/>
          <p:nvPr/>
        </p:nvSpPr>
        <p:spPr>
          <a:xfrm>
            <a:off x="4762264" y="2074235"/>
            <a:ext cx="2145803" cy="1270001"/>
          </a:xfrm>
          <a:prstGeom prst="rect">
            <a:avLst/>
          </a:prstGeom>
          <a:solidFill>
            <a:schemeClr val="accent3"/>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Joy</a:t>
            </a:r>
          </a:p>
        </p:txBody>
      </p:sp>
      <p:sp>
        <p:nvSpPr>
          <p:cNvPr id="268" name="Spirituality"/>
          <p:cNvSpPr/>
          <p:nvPr/>
        </p:nvSpPr>
        <p:spPr>
          <a:xfrm>
            <a:off x="6838606" y="5241206"/>
            <a:ext cx="3255085"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Spirituality</a:t>
            </a:r>
          </a:p>
        </p:txBody>
      </p:sp>
      <p:sp>
        <p:nvSpPr>
          <p:cNvPr id="269" name="Eternity"/>
          <p:cNvSpPr/>
          <p:nvPr/>
        </p:nvSpPr>
        <p:spPr>
          <a:xfrm>
            <a:off x="7131241" y="2513499"/>
            <a:ext cx="2669815"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Eternity</a:t>
            </a:r>
          </a:p>
        </p:txBody>
      </p:sp>
      <p:sp>
        <p:nvSpPr>
          <p:cNvPr id="270" name="Transcendence"/>
          <p:cNvSpPr/>
          <p:nvPr/>
        </p:nvSpPr>
        <p:spPr>
          <a:xfrm>
            <a:off x="10391902" y="5241206"/>
            <a:ext cx="4807202"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Transcendence</a:t>
            </a:r>
          </a:p>
        </p:txBody>
      </p:sp>
      <p:sp>
        <p:nvSpPr>
          <p:cNvPr id="271" name="Incomprehensibility"/>
          <p:cNvSpPr/>
          <p:nvPr/>
        </p:nvSpPr>
        <p:spPr>
          <a:xfrm>
            <a:off x="10024231" y="2513499"/>
            <a:ext cx="6216946" cy="1026186"/>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Incomprehensibility</a:t>
            </a:r>
          </a:p>
        </p:txBody>
      </p:sp>
      <p:sp>
        <p:nvSpPr>
          <p:cNvPr id="272" name="Omnipresence"/>
          <p:cNvSpPr/>
          <p:nvPr/>
        </p:nvSpPr>
        <p:spPr>
          <a:xfrm>
            <a:off x="16464351" y="1271553"/>
            <a:ext cx="4617358" cy="1026187"/>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Omnipresence</a:t>
            </a:r>
          </a:p>
        </p:txBody>
      </p:sp>
      <p:sp>
        <p:nvSpPr>
          <p:cNvPr id="273" name="Omniscience"/>
          <p:cNvSpPr/>
          <p:nvPr/>
        </p:nvSpPr>
        <p:spPr>
          <a:xfrm>
            <a:off x="16464351" y="2513499"/>
            <a:ext cx="4617358" cy="1026186"/>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Omniscience</a:t>
            </a:r>
          </a:p>
        </p:txBody>
      </p:sp>
      <p:sp>
        <p:nvSpPr>
          <p:cNvPr id="274" name="Omnipotence"/>
          <p:cNvSpPr/>
          <p:nvPr/>
        </p:nvSpPr>
        <p:spPr>
          <a:xfrm>
            <a:off x="15497314" y="5241206"/>
            <a:ext cx="4617358" cy="1026186"/>
          </a:xfrm>
          <a:prstGeom prst="rect">
            <a:avLst/>
          </a:prstGeom>
          <a:solidFill>
            <a:schemeClr val="accent4">
              <a:hueOff val="-1109407"/>
              <a:satOff val="-1495"/>
              <a:lumOff val="-6330"/>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Omnipotence</a:t>
            </a:r>
          </a:p>
        </p:txBody>
      </p:sp>
      <p:sp>
        <p:nvSpPr>
          <p:cNvPr id="275" name="Sovereignty"/>
          <p:cNvSpPr/>
          <p:nvPr/>
        </p:nvSpPr>
        <p:spPr>
          <a:xfrm>
            <a:off x="20387552" y="5241206"/>
            <a:ext cx="3711106" cy="1026186"/>
          </a:xfrm>
          <a:prstGeom prst="rect">
            <a:avLst/>
          </a:prstGeom>
          <a:solidFill>
            <a:schemeClr val="accent6">
              <a:hueOff val="-108860"/>
              <a:satOff val="4467"/>
              <a:lumOff val="-12874"/>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5000">
                <a:solidFill>
                  <a:srgbClr val="000000"/>
                </a:solidFill>
                <a:latin typeface="Helvetica Neue Medium"/>
                <a:ea typeface="Helvetica Neue Medium"/>
                <a:cs typeface="Helvetica Neue Medium"/>
                <a:sym typeface="Helvetica Neue Medium"/>
              </a:defRPr>
            </a:lvl1pPr>
          </a:lstStyle>
          <a:p>
            <a:pPr/>
            <a:r>
              <a:t>Sovereignty</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