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alpha val="64000"/>
            </a:srgbClr>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25400" cap="flat">
              <a:solidFill>
                <a:srgbClr val="FFFFFF"/>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1">
                  <a:lumOff val="13543"/>
                </a:schemeClr>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alpha val="63790"/>
            </a:srgbClr>
          </a:solidFill>
        </a:fill>
      </a:tcStyle>
    </a:band2H>
    <a:firstCol>
      <a:tcTxStyle b="off" i="off">
        <a:font>
          <a:latin typeface="Helvetica Neue Medium"/>
          <a:ea typeface="Helvetica Neue Medium"/>
          <a:cs typeface="Helvetica Neue Medium"/>
        </a:font>
        <a:srgbClr val="FFFFFF"/>
      </a:tcTxStyle>
      <a:tcStyle>
        <a:tcBdr>
          <a:left>
            <a:ln w="12700" cap="flat">
              <a:solidFill>
                <a:srgbClr val="A9A9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9D00"/>
          </a:solidFill>
        </a:fill>
      </a:tcStyle>
    </a:firstCol>
    <a:la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27002"/>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alpha val="63790"/>
            </a:srgb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E3E5E8"/>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4">
                  <a:hueOff val="-613784"/>
                  <a:lumOff val="1275"/>
                </a:schemeClr>
              </a:solidFill>
              <a:prstDash val="solid"/>
              <a:miter lim="400000"/>
            </a:ln>
          </a:top>
          <a:bottom>
            <a:ln w="12700" cap="flat">
              <a:solidFill>
                <a:srgbClr val="E3E5E8"/>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E3E5E8"/>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solidFill>
              <a:prstDash val="solid"/>
              <a:miter lim="400000"/>
            </a:ln>
          </a:top>
          <a:bottom>
            <a:ln w="12700" cap="flat">
              <a:solidFill>
                <a:srgbClr val="A6AA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6AAA9"/>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alpha val="64000"/>
            </a:srgbClr>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262727"/>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42424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81" name="Shape 181"/>
          <p:cNvSpPr/>
          <p:nvPr>
            <p:ph type="sldImg"/>
          </p:nvPr>
        </p:nvSpPr>
        <p:spPr>
          <a:xfrm>
            <a:off x="1143000" y="685800"/>
            <a:ext cx="4572000" cy="3429000"/>
          </a:xfrm>
          <a:prstGeom prst="rect">
            <a:avLst/>
          </a:prstGeom>
        </p:spPr>
        <p:txBody>
          <a:bodyPr/>
          <a:lstStyle/>
          <a:p>
            <a:pPr/>
          </a:p>
        </p:txBody>
      </p:sp>
      <p:sp>
        <p:nvSpPr>
          <p:cNvPr id="182" name="Shape 18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6498" y="11839048"/>
            <a:ext cx="21971003" cy="636979"/>
          </a:xfrm>
          <a:prstGeom prst="rect">
            <a:avLst/>
          </a:prstGeom>
        </p:spPr>
        <p:txBody>
          <a:bodyPr lIns="45719" tIns="45719" rIns="45719" bIns="45719" anchor="b"/>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6500" y="7196865"/>
            <a:ext cx="21971000"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xfrm>
            <a:off x="12007748" y="13080999"/>
            <a:ext cx="368504"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07" name="Body Level One…"/>
          <p:cNvSpPr txBox="1"/>
          <p:nvPr>
            <p:ph type="body" idx="1" hasCustomPrompt="1"/>
          </p:nvPr>
        </p:nvSpPr>
        <p:spPr>
          <a:xfrm>
            <a:off x="1206500" y="935258"/>
            <a:ext cx="21971000" cy="7359063"/>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2480825" y="10675453"/>
            <a:ext cx="201492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16" name="Body Level One…"/>
          <p:cNvSpPr txBox="1"/>
          <p:nvPr>
            <p:ph type="body" sz="half" idx="1" hasCustomPrompt="1"/>
          </p:nvPr>
        </p:nvSpPr>
        <p:spPr>
          <a:xfrm>
            <a:off x="1753923" y="4939860"/>
            <a:ext cx="20876154" cy="3836280"/>
          </a:xfrm>
          <a:prstGeom prst="rect">
            <a:avLst/>
          </a:prstGeom>
        </p:spPr>
        <p:txBody>
          <a:bodyPr anchor="ct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Close-up of wild plants growing between rocks"/>
          <p:cNvSpPr/>
          <p:nvPr>
            <p:ph type="pic" sz="quarter" idx="21"/>
          </p:nvPr>
        </p:nvSpPr>
        <p:spPr>
          <a:xfrm>
            <a:off x="15430500" y="7085409"/>
            <a:ext cx="8128000" cy="5410201"/>
          </a:xfrm>
          <a:prstGeom prst="rect">
            <a:avLst/>
          </a:prstGeom>
        </p:spPr>
        <p:txBody>
          <a:bodyPr lIns="91439" tIns="45719" rIns="91439" bIns="45719">
            <a:noAutofit/>
          </a:bodyPr>
          <a:lstStyle/>
          <a:p>
            <a:pPr/>
          </a:p>
        </p:txBody>
      </p:sp>
      <p:sp>
        <p:nvSpPr>
          <p:cNvPr id="125" name="Large rock formation under dark clouds with a dirt road in the foreground"/>
          <p:cNvSpPr/>
          <p:nvPr>
            <p:ph type="pic" idx="22"/>
          </p:nvPr>
        </p:nvSpPr>
        <p:spPr>
          <a:xfrm>
            <a:off x="-2933700" y="1270000"/>
            <a:ext cx="22699133" cy="11277600"/>
          </a:xfrm>
          <a:prstGeom prst="rect">
            <a:avLst/>
          </a:prstGeom>
        </p:spPr>
        <p:txBody>
          <a:bodyPr lIns="91439" tIns="45719" rIns="91439" bIns="45719">
            <a:noAutofit/>
          </a:bodyPr>
          <a:lstStyle/>
          <a:p>
            <a:pPr/>
          </a:p>
        </p:txBody>
      </p:sp>
      <p:sp>
        <p:nvSpPr>
          <p:cNvPr id="126" name="Close-up of a wild plant growing between lava rocks"/>
          <p:cNvSpPr/>
          <p:nvPr>
            <p:ph type="pic" sz="quarter" idx="23"/>
          </p:nvPr>
        </p:nvSpPr>
        <p:spPr>
          <a:xfrm>
            <a:off x="15430500" y="1270000"/>
            <a:ext cx="8128000" cy="5410200"/>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waterfall surrounded by a green rocky landscape"/>
          <p:cNvSpPr/>
          <p:nvPr>
            <p:ph type="pic" idx="21"/>
          </p:nvPr>
        </p:nvSpPr>
        <p:spPr>
          <a:xfrm>
            <a:off x="-1511300" y="-3721100"/>
            <a:ext cx="28511500" cy="19030242"/>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FFFFFF"/>
        </a:solidFill>
      </p:bgPr>
    </p:bg>
    <p:spTree>
      <p:nvGrpSpPr>
        <p:cNvPr id="1" name=""/>
        <p:cNvGrpSpPr/>
        <p:nvPr/>
      </p:nvGrpSpPr>
      <p:grpSpPr>
        <a:xfrm>
          <a:off x="0" y="0"/>
          <a:ext cx="0" cy="0"/>
          <a:chOff x="0" y="0"/>
          <a:chExt cx="0" cy="0"/>
        </a:xfrm>
      </p:grpSpPr>
      <p:pic>
        <p:nvPicPr>
          <p:cNvPr id="149" name="image.png" descr="image.png"/>
          <p:cNvPicPr>
            <a:picLocks noChangeAspect="1"/>
          </p:cNvPicPr>
          <p:nvPr/>
        </p:nvPicPr>
        <p:blipFill>
          <a:blip r:embed="rId2">
            <a:extLst/>
          </a:blip>
          <a:stretch>
            <a:fillRect/>
          </a:stretch>
        </p:blipFill>
        <p:spPr>
          <a:xfrm>
            <a:off x="-470290" y="-5507546"/>
            <a:ext cx="25865963" cy="19489286"/>
          </a:xfrm>
          <a:prstGeom prst="rect">
            <a:avLst/>
          </a:prstGeom>
          <a:ln w="12700">
            <a:miter lim="400000"/>
          </a:ln>
        </p:spPr>
      </p:pic>
      <p:sp>
        <p:nvSpPr>
          <p:cNvPr id="150" name="Slide Number"/>
          <p:cNvSpPr txBox="1"/>
          <p:nvPr>
            <p:ph type="sldNum" sz="quarter" idx="2"/>
          </p:nvPr>
        </p:nvSpPr>
        <p:spPr>
          <a:xfrm>
            <a:off x="11887200" y="12344400"/>
            <a:ext cx="4267200" cy="736601"/>
          </a:xfrm>
          <a:prstGeom prst="rect">
            <a:avLst/>
          </a:prstGeom>
        </p:spPr>
        <p:txBody>
          <a:bodyPr lIns="91439" tIns="91439" rIns="91439" bIns="91439" anchor="ctr"/>
          <a:lstStyle>
            <a:lvl1pPr algn="r" defTabSz="1828800">
              <a:defRPr b="1" sz="24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bg>
      <p:bgPr>
        <a:solidFill>
          <a:srgbClr val="FFFFFF"/>
        </a:solidFill>
      </p:bgPr>
    </p:bg>
    <p:spTree>
      <p:nvGrpSpPr>
        <p:cNvPr id="1" name=""/>
        <p:cNvGrpSpPr/>
        <p:nvPr/>
      </p:nvGrpSpPr>
      <p:grpSpPr>
        <a:xfrm>
          <a:off x="0" y="0"/>
          <a:ext cx="0" cy="0"/>
          <a:chOff x="0" y="0"/>
          <a:chExt cx="0" cy="0"/>
        </a:xfrm>
      </p:grpSpPr>
      <p:sp>
        <p:nvSpPr>
          <p:cNvPr id="157" name="Slide Title"/>
          <p:cNvSpPr txBox="1"/>
          <p:nvPr>
            <p:ph type="title" hasCustomPrompt="1"/>
          </p:nvPr>
        </p:nvSpPr>
        <p:spPr>
          <a:prstGeom prst="rect">
            <a:avLst/>
          </a:prstGeom>
        </p:spPr>
        <p:txBody>
          <a:bodyPr/>
          <a:lstStyle>
            <a:lvl1pPr>
              <a:defRPr>
                <a:solidFill>
                  <a:schemeClr val="accent1">
                    <a:hueOff val="117695"/>
                    <a:lumOff val="-11358"/>
                  </a:schemeClr>
                </a:solidFill>
              </a:defRPr>
            </a:lvl1pPr>
          </a:lstStyle>
          <a:p>
            <a:pPr/>
            <a:r>
              <a:t>Slide Title</a:t>
            </a:r>
          </a:p>
        </p:txBody>
      </p:sp>
      <p:sp>
        <p:nvSpPr>
          <p:cNvPr id="158" name="Slide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solidFill>
                  <a:srgbClr val="000000"/>
                </a:solidFill>
              </a:defRPr>
            </a:lvl1pPr>
          </a:lstStyle>
          <a:p>
            <a:pPr/>
            <a:r>
              <a:t>Slide Subtitle</a:t>
            </a:r>
          </a:p>
        </p:txBody>
      </p:sp>
      <p:sp>
        <p:nvSpPr>
          <p:cNvPr id="159" name="Body Level One…"/>
          <p:cNvSpPr txBox="1"/>
          <p:nvPr>
            <p:ph type="body" idx="1" hasCustomPrompt="1"/>
          </p:nvPr>
        </p:nvSpPr>
        <p:spPr>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a:r>
              <a:t>Slide bullet text</a:t>
            </a:r>
          </a:p>
          <a:p>
            <a:pPr lvl="1"/>
            <a:r>
              <a:t/>
            </a:r>
          </a:p>
          <a:p>
            <a:pPr lvl="2"/>
            <a:r>
              <a:t/>
            </a:r>
          </a:p>
          <a:p>
            <a:pPr lvl="3"/>
            <a:r>
              <a:t/>
            </a:r>
          </a:p>
          <a:p>
            <a:pPr lvl="4"/>
            <a:r>
              <a:t/>
            </a:r>
          </a:p>
        </p:txBody>
      </p:sp>
      <p:sp>
        <p:nvSpPr>
          <p:cNvPr id="160"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solidFill>
          <a:srgbClr val="FFFFFF"/>
        </a:solidFill>
      </p:bgPr>
    </p:bg>
    <p:spTree>
      <p:nvGrpSpPr>
        <p:cNvPr id="1" name=""/>
        <p:cNvGrpSpPr/>
        <p:nvPr/>
      </p:nvGrpSpPr>
      <p:grpSpPr>
        <a:xfrm>
          <a:off x="0" y="0"/>
          <a:ext cx="0" cy="0"/>
          <a:chOff x="0" y="0"/>
          <a:chExt cx="0" cy="0"/>
        </a:xfrm>
      </p:grpSpPr>
      <p:sp>
        <p:nvSpPr>
          <p:cNvPr id="167"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bg>
      <p:bgPr>
        <a:solidFill>
          <a:srgbClr val="FFFFFF"/>
        </a:solidFill>
      </p:bgPr>
    </p:bg>
    <p:spTree>
      <p:nvGrpSpPr>
        <p:cNvPr id="1" name=""/>
        <p:cNvGrpSpPr/>
        <p:nvPr/>
      </p:nvGrpSpPr>
      <p:grpSpPr>
        <a:xfrm>
          <a:off x="0" y="0"/>
          <a:ext cx="0" cy="0"/>
          <a:chOff x="0" y="0"/>
          <a:chExt cx="0" cy="0"/>
        </a:xfrm>
      </p:grpSpPr>
      <p:sp>
        <p:nvSpPr>
          <p:cNvPr id="174"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solidFill>
                  <a:schemeClr val="accent1">
                    <a:hueOff val="117695"/>
                    <a:lumOff val="-11358"/>
                  </a:schemeClr>
                </a:solidFill>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solidFill>
                  <a:schemeClr val="accent1">
                    <a:hueOff val="117695"/>
                    <a:lumOff val="-11358"/>
                  </a:schemeClr>
                </a:solidFill>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solidFill>
                  <a:schemeClr val="accent1">
                    <a:hueOff val="117695"/>
                    <a:lumOff val="-11358"/>
                  </a:schemeClr>
                </a:solidFill>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solidFill>
                  <a:schemeClr val="accent1">
                    <a:hueOff val="117695"/>
                    <a:lumOff val="-11358"/>
                  </a:schemeClr>
                </a:solidFill>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solidFill>
                  <a:schemeClr val="accent1">
                    <a:hueOff val="117695"/>
                    <a:lumOff val="-11358"/>
                  </a:schemeClr>
                </a:solidFill>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175"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Green, hilly landscape"/>
          <p:cNvSpPr/>
          <p:nvPr>
            <p:ph type="pic" idx="21"/>
          </p:nvPr>
        </p:nvSpPr>
        <p:spPr>
          <a:xfrm>
            <a:off x="-431800" y="-4038600"/>
            <a:ext cx="29464000" cy="18034000"/>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44688"/>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 </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3" name="Body Level One…"/>
          <p:cNvSpPr txBox="1"/>
          <p:nvPr>
            <p:ph type="body" sz="quarter" idx="1" hasCustomPrompt="1"/>
          </p:nvPr>
        </p:nvSpPr>
        <p:spPr>
          <a:xfrm>
            <a:off x="1206500" y="7060576"/>
            <a:ext cx="9779000" cy="5382403"/>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4" name="Moss-covered rocks"/>
          <p:cNvSpPr/>
          <p:nvPr>
            <p:ph type="pic" sz="half" idx="21"/>
          </p:nvPr>
        </p:nvSpPr>
        <p:spPr>
          <a:xfrm>
            <a:off x="12052303" y="1270000"/>
            <a:ext cx="11188406" cy="11209889"/>
          </a:xfrm>
          <a:prstGeom prst="rect">
            <a:avLst/>
          </a:prstGeom>
        </p:spPr>
        <p:txBody>
          <a:bodyPr lIns="91439" tIns="45719" rIns="91439" bIns="45719">
            <a:noAutofit/>
          </a:bodyPr>
          <a:lstStyle/>
          <a:p>
            <a:pP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Title"/>
          <p:cNvSpPr txBox="1"/>
          <p:nvPr>
            <p:ph type="title" hasCustomPrompt="1"/>
          </p:nvPr>
        </p:nvSpPr>
        <p:spPr>
          <a:xfrm>
            <a:off x="1206500" y="952500"/>
            <a:ext cx="9779000" cy="1435100"/>
          </a:xfrm>
          <a:prstGeom prst="rect">
            <a:avLst/>
          </a:prstGeom>
        </p:spPr>
        <p:txBody>
          <a:bodyPr/>
          <a:lstStyle/>
          <a:p>
            <a:pPr/>
            <a:r>
              <a:t>Slide Title</a:t>
            </a:r>
          </a:p>
        </p:txBody>
      </p:sp>
      <p:sp>
        <p:nvSpPr>
          <p:cNvPr id="61" name="Slide Subtitle"/>
          <p:cNvSpPr txBox="1"/>
          <p:nvPr>
            <p:ph type="body" sz="quarter" idx="21" hasCustomPrompt="1"/>
          </p:nvPr>
        </p:nvSpPr>
        <p:spPr>
          <a:xfrm>
            <a:off x="1206500" y="2245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2" name="Body Level One…"/>
          <p:cNvSpPr txBox="1"/>
          <p:nvPr>
            <p:ph type="body" sz="half" idx="1" hasCustomPrompt="1"/>
          </p:nvPr>
        </p:nvSpPr>
        <p:spPr>
          <a:xfrm>
            <a:off x="1206500" y="4248504"/>
            <a:ext cx="9779000" cy="8256012"/>
          </a:xfrm>
          <a:prstGeom prst="rect">
            <a:avLst/>
          </a:prstGeom>
        </p:spPr>
        <p:txBody>
          <a:bodyPr/>
          <a:lstStyle/>
          <a:p>
            <a:pPr/>
            <a:r>
              <a:t>Slide bullet text</a:t>
            </a:r>
          </a:p>
          <a:p>
            <a:pPr lvl="1"/>
            <a:r>
              <a:t/>
            </a:r>
          </a:p>
          <a:p>
            <a:pPr lvl="2"/>
            <a:r>
              <a:t/>
            </a:r>
          </a:p>
          <a:p>
            <a:pPr lvl="3"/>
            <a:r>
              <a:t/>
            </a:r>
          </a:p>
          <a:p>
            <a:pPr lvl="4"/>
            <a:r>
              <a:t/>
            </a:r>
          </a:p>
        </p:txBody>
      </p:sp>
      <p:sp>
        <p:nvSpPr>
          <p:cNvPr id="63" name="Large rock formation under dark clouds with a dirt road in the foreground"/>
          <p:cNvSpPr/>
          <p:nvPr>
            <p:ph type="pic" idx="22"/>
          </p:nvPr>
        </p:nvSpPr>
        <p:spPr>
          <a:xfrm>
            <a:off x="6380200" y="1263848"/>
            <a:ext cx="22529801" cy="11193471"/>
          </a:xfrm>
          <a:prstGeom prst="rect">
            <a:avLst/>
          </a:prstGeom>
        </p:spPr>
        <p:txBody>
          <a:bodyPr lIns="91439" tIns="45719" rIns="91439" bIns="45719">
            <a:noAutofit/>
          </a:bodyPr>
          <a:lstStyle/>
          <a:p>
            <a:pP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xfrm>
            <a:off x="1206500" y="952500"/>
            <a:ext cx="21971000" cy="1434949"/>
          </a:xfrm>
          <a:prstGeom prst="rect">
            <a:avLst/>
          </a:prstGeom>
        </p:spPr>
        <p:txBody>
          <a:bodyPr/>
          <a:lstStyle/>
          <a:p>
            <a:pPr/>
            <a:r>
              <a:t>Slide Title</a:t>
            </a:r>
          </a:p>
        </p:txBody>
      </p:sp>
      <p:sp>
        <p:nvSpPr>
          <p:cNvPr id="80" name="Slide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06500" y="952500"/>
            <a:ext cx="21971000" cy="1435100"/>
          </a:xfrm>
          <a:prstGeom prst="rect">
            <a:avLst/>
          </a:prstGeom>
        </p:spPr>
        <p:txBody>
          <a:bodyPr/>
          <a:lstStyle/>
          <a:p>
            <a:pPr/>
            <a:r>
              <a:t>Agenda Title</a:t>
            </a:r>
          </a:p>
        </p:txBody>
      </p:sp>
      <p:sp>
        <p:nvSpPr>
          <p:cNvPr id="89" name="Agenda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952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2.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8.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4" name="Jeff Coleman, 6 March 2022"/>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Jeff Coleman, 6 March 2022</a:t>
            </a:r>
          </a:p>
        </p:txBody>
      </p:sp>
      <p:sp>
        <p:nvSpPr>
          <p:cNvPr id="185" name="Inspiration of Scripture"/>
          <p:cNvSpPr txBox="1"/>
          <p:nvPr>
            <p:ph type="ctrTitle"/>
          </p:nvPr>
        </p:nvSpPr>
        <p:spPr>
          <a:xfrm>
            <a:off x="1206498" y="3589481"/>
            <a:ext cx="21971004" cy="4648201"/>
          </a:xfrm>
          <a:prstGeom prst="rect">
            <a:avLst/>
          </a:prstGeom>
        </p:spPr>
        <p:txBody>
          <a:bodyPr/>
          <a:lstStyle/>
          <a:p>
            <a:pPr/>
            <a:r>
              <a:t>Inspiration of Scripture</a:t>
            </a:r>
          </a:p>
        </p:txBody>
      </p:sp>
      <p:sp>
        <p:nvSpPr>
          <p:cNvPr id="186" name="Basic Theology #10…"/>
          <p:cNvSpPr txBox="1"/>
          <p:nvPr>
            <p:ph type="subTitle" sz="quarter" idx="1"/>
          </p:nvPr>
        </p:nvSpPr>
        <p:spPr>
          <a:xfrm>
            <a:off x="1206500" y="8356282"/>
            <a:ext cx="21971000" cy="1905001"/>
          </a:xfrm>
          <a:prstGeom prst="rect">
            <a:avLst/>
          </a:prstGeom>
        </p:spPr>
        <p:txBody>
          <a:bodyPr/>
          <a:lstStyle/>
          <a:p>
            <a:pPr/>
            <a:r>
              <a:t>Basic Theology #10</a:t>
            </a:r>
          </a:p>
          <a:p>
            <a:pPr/>
            <a:r>
              <a:t>Caversham Community Church, Dunedin</a:t>
            </a:r>
          </a:p>
        </p:txBody>
      </p:sp>
      <p:pic>
        <p:nvPicPr>
          <p:cNvPr id="187" name="Cavy Logo Border.png" descr="Cavy Logo Border.png"/>
          <p:cNvPicPr>
            <a:picLocks noChangeAspect="1"/>
          </p:cNvPicPr>
          <p:nvPr/>
        </p:nvPicPr>
        <p:blipFill>
          <a:blip r:embed="rId3">
            <a:extLst/>
          </a:blip>
          <a:stretch>
            <a:fillRect/>
          </a:stretch>
        </p:blipFill>
        <p:spPr>
          <a:xfrm>
            <a:off x="18598222" y="338101"/>
            <a:ext cx="5521986" cy="2279446"/>
          </a:xfrm>
          <a:prstGeom prst="rect">
            <a:avLst/>
          </a:prstGeom>
          <a:ln w="12700">
            <a:miter lim="400000"/>
          </a:ln>
        </p:spPr>
      </p:pic>
      <p:pic>
        <p:nvPicPr>
          <p:cNvPr id="188" name="FFNZ Logo (Words).jpeg" descr="FFNZ Logo (Words).jpeg"/>
          <p:cNvPicPr>
            <a:picLocks noChangeAspect="1"/>
          </p:cNvPicPr>
          <p:nvPr/>
        </p:nvPicPr>
        <p:blipFill>
          <a:blip r:embed="rId4">
            <a:extLst/>
          </a:blip>
          <a:stretch>
            <a:fillRect/>
          </a:stretch>
        </p:blipFill>
        <p:spPr>
          <a:xfrm>
            <a:off x="19720072" y="2845053"/>
            <a:ext cx="4304627" cy="2559819"/>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21" name="1 Corinthians 2:6-16"/>
          <p:cNvSpPr txBox="1"/>
          <p:nvPr>
            <p:ph type="title"/>
          </p:nvPr>
        </p:nvSpPr>
        <p:spPr>
          <a:prstGeom prst="rect">
            <a:avLst/>
          </a:prstGeom>
        </p:spPr>
        <p:txBody>
          <a:bodyPr/>
          <a:lstStyle/>
          <a:p>
            <a:pPr/>
            <a:r>
              <a:t>1 Corinthians 2:6-16</a:t>
            </a:r>
          </a:p>
        </p:txBody>
      </p:sp>
      <p:sp>
        <p:nvSpPr>
          <p:cNvPr id="222" name="Key Passage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Key Passages</a:t>
            </a:r>
          </a:p>
        </p:txBody>
      </p:sp>
      <p:sp>
        <p:nvSpPr>
          <p:cNvPr id="223" name="1 Co 2:6-16 6 Yet among the mature we [apostles] do impart wisdom, although it is not a wisdom of this age or of the rulers of this age, who are doomed to pass away. 7 But we impart a secret and hidden wisdom of God, which God decreed before the ages for"/>
          <p:cNvSpPr txBox="1"/>
          <p:nvPr>
            <p:ph type="body" idx="1"/>
          </p:nvPr>
        </p:nvSpPr>
        <p:spPr>
          <a:prstGeom prst="rect">
            <a:avLst/>
          </a:prstGeom>
        </p:spPr>
        <p:txBody>
          <a:bodyPr/>
          <a:lstStyle/>
          <a:p>
            <a:pPr marL="341376" indent="-341376" defTabSz="1365469">
              <a:spcBef>
                <a:spcPts val="2500"/>
              </a:spcBef>
              <a:defRPr sz="3920"/>
            </a:pPr>
            <a:r>
              <a:rPr b="1"/>
              <a:t>1 Co 2:6-16 </a:t>
            </a:r>
            <a:r>
              <a:t>6 Yet among the mature we [apostles] do impart wisdom, although it is not a wisdom of this age or of the rulers of this age, who are doomed to pass away. 7 But we impart a secret and hidden wisdom of God, which God decreed before the ages for our glory. 8 None of the rulers of this age understood this, for if they had, they would not have crucified the Lord of glory. 9 But, as it is written, What no eye has seen, nor ear heard, nor the heart of man imagined, what God has prepared for those who love him— 10 </a:t>
            </a:r>
            <a:r>
              <a:rPr i="1" u="sng"/>
              <a:t>but to us God revealed these things through the Spirit</a:t>
            </a:r>
            <a:r>
              <a:t> (ἡμῖν </a:t>
            </a:r>
            <a:r>
              <a:rPr>
                <a:latin typeface="Times Roman"/>
                <a:ea typeface="Times Roman"/>
                <a:cs typeface="Times Roman"/>
                <a:sym typeface="Times Roman"/>
              </a:rPr>
              <a:t>⸀</a:t>
            </a:r>
            <a:r>
              <a:t>δὲ ἀπεκάλυψεν ὁ θεὸς διὰ τοῦ πνεύματος). For the Spirit searches everything, even the depths of God. 11 For who knows a person’s thoughts except the spirit of that person, which is in him? So also no one comprehends the thoughts of God except the Spirit of God. 12 Now we have received not the spirit of the world, but the Spirit who is from God, that we might understand the things freely given us by God [special revelation]. 13 </a:t>
            </a:r>
            <a:r>
              <a:rPr i="1" u="sng"/>
              <a:t>And we</a:t>
            </a:r>
            <a:r>
              <a:t> [apostles] impart this </a:t>
            </a:r>
            <a:r>
              <a:rPr i="1" u="sng"/>
              <a:t>in words</a:t>
            </a:r>
            <a:r>
              <a:t> (λόγοις) </a:t>
            </a:r>
            <a:r>
              <a:rPr i="1" u="sng"/>
              <a:t>not taught by human wisdom but taught by the Spirit </a:t>
            </a:r>
            <a:r>
              <a:t>(ἃ καὶ λαλοῦμεν οὐκ ἐν διδακτοῖς ἀνθρωπίνης σοφίας …ἀλλʼ ἐν διδακτοῖς πνεύματος) [the inspiration of Scripture], </a:t>
            </a:r>
            <a:r>
              <a:rPr i="1" u="sng"/>
              <a:t>explaining spiritual truths to the spiritual</a:t>
            </a:r>
            <a:r>
              <a:t> (πνευματικοῖς πνευματικὰ συγκρίνοντες) [the illumination of Scripture].</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25" name="2 Timothy 3:14-17"/>
          <p:cNvSpPr txBox="1"/>
          <p:nvPr>
            <p:ph type="title"/>
          </p:nvPr>
        </p:nvSpPr>
        <p:spPr>
          <a:prstGeom prst="rect">
            <a:avLst/>
          </a:prstGeom>
        </p:spPr>
        <p:txBody>
          <a:bodyPr/>
          <a:lstStyle/>
          <a:p>
            <a:pPr/>
            <a:r>
              <a:t>2 Timothy 3:14-17</a:t>
            </a:r>
          </a:p>
        </p:txBody>
      </p:sp>
      <p:sp>
        <p:nvSpPr>
          <p:cNvPr id="226" name="Key Passage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Key Passages</a:t>
            </a:r>
          </a:p>
        </p:txBody>
      </p:sp>
      <p:sp>
        <p:nvSpPr>
          <p:cNvPr id="227" name="2 Ti 3:14-17 14 But as for you, continue in what you have learned and have firmly believed, knowing from whom you learned it 15 and how from childhood you have been acquainted with the sacred writings (ἱερὰ γράμματα) [Old Testament], which are able to ma"/>
          <p:cNvSpPr txBox="1"/>
          <p:nvPr>
            <p:ph type="body" idx="1"/>
          </p:nvPr>
        </p:nvSpPr>
        <p:spPr>
          <a:prstGeom prst="rect">
            <a:avLst/>
          </a:prstGeom>
        </p:spPr>
        <p:txBody>
          <a:bodyPr/>
          <a:lstStyle/>
          <a:p>
            <a:pPr marL="505968" indent="-505968" defTabSz="2023821">
              <a:spcBef>
                <a:spcPts val="3700"/>
              </a:spcBef>
              <a:defRPr sz="5810"/>
            </a:pPr>
            <a:r>
              <a:rPr b="1"/>
              <a:t>2 Ti 3:14-17</a:t>
            </a:r>
            <a:r>
              <a:t> 14 But as for you, continue in what you have learned and have firmly believed, knowing from whom you learned it 15 and how from childhood you have been acquainted with the sacred writings (ἱερὰ γράμματα) [Old Testament], which are able to make you wise for salvation through faith in Messiah Jesus. 16 All Scripture is God-breathed (πᾶσα γραφὴ θεόπνευστος) and profitable for teaching, for reproof, for correction, and for training in righteousness, 17 that the man of God may be complete (ἄρτιος), equipped for every good work.</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29" name="2 Peter 1:19-21"/>
          <p:cNvSpPr txBox="1"/>
          <p:nvPr>
            <p:ph type="title"/>
          </p:nvPr>
        </p:nvSpPr>
        <p:spPr>
          <a:prstGeom prst="rect">
            <a:avLst/>
          </a:prstGeom>
        </p:spPr>
        <p:txBody>
          <a:bodyPr/>
          <a:lstStyle/>
          <a:p>
            <a:pPr/>
            <a:r>
              <a:t>2 Peter 1:19-21</a:t>
            </a:r>
          </a:p>
        </p:txBody>
      </p:sp>
      <p:sp>
        <p:nvSpPr>
          <p:cNvPr id="230" name="Key Passage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Key Passages</a:t>
            </a:r>
          </a:p>
        </p:txBody>
      </p:sp>
      <p:sp>
        <p:nvSpPr>
          <p:cNvPr id="231" name="2 Pe 1:19-21 19 And we have the prophetic word (τὸν προφητικὸν λόγον) more fully confirmed, to which you will do well to pay attention as to a lamp shining in a dark place, until the day dawns and the morning star rises in your hearts, 20 knowing this fi"/>
          <p:cNvSpPr txBox="1"/>
          <p:nvPr>
            <p:ph type="body" idx="1"/>
          </p:nvPr>
        </p:nvSpPr>
        <p:spPr>
          <a:prstGeom prst="rect">
            <a:avLst/>
          </a:prstGeom>
        </p:spPr>
        <p:txBody>
          <a:bodyPr/>
          <a:lstStyle/>
          <a:p>
            <a:pPr marL="499872" indent="-499872" defTabSz="1999437">
              <a:spcBef>
                <a:spcPts val="3600"/>
              </a:spcBef>
              <a:defRPr sz="5740"/>
            </a:pPr>
            <a:r>
              <a:rPr b="1"/>
              <a:t>2 Pe 1:19-21 </a:t>
            </a:r>
            <a:r>
              <a:t>19 And we have the prophetic word (τὸν προφητικὸν λόγον) more fully confirmed, to which you will do well to pay attention as to a lamp shining in a dark place, until the day dawns and the morning star rises in your hearts, 20 knowing this first of all, that no prophecy of Scripture (προφητεία γραφῆς) comes from someone’s own explanation (ἐπίλυσις). 21 For no prophecy (προφητεία) was ever produced by the desire of man (θελήματι ἀνθρώπου), </a:t>
            </a:r>
            <a:r>
              <a:rPr i="1" u="sng"/>
              <a:t>but men spoke from God as they were carried along</a:t>
            </a:r>
            <a:r>
              <a:t> (φέρω, pres. pass.) </a:t>
            </a:r>
            <a:r>
              <a:rPr i="1" u="sng"/>
              <a:t>by the Holy Spirit</a:t>
            </a:r>
            <a:r>
              <a:t> (ἀλλʼ ὑπὸ πνεύματος ἁγίου φερόμενοι ἐλάλησαν </a:t>
            </a:r>
            <a:r>
              <a:rPr>
                <a:latin typeface="Times Roman"/>
                <a:ea typeface="Times Roman"/>
                <a:cs typeface="Times Roman"/>
                <a:sym typeface="Times Roman"/>
              </a:rPr>
              <a:t>⸄</a:t>
            </a:r>
            <a:r>
              <a:t>ἀπὸ θεοῦ</a:t>
            </a:r>
            <a:r>
              <a:rPr>
                <a:latin typeface="Times Roman"/>
                <a:ea typeface="Times Roman"/>
                <a:cs typeface="Times Roman"/>
                <a:sym typeface="Times Roman"/>
              </a:rPr>
              <a:t>⸅</a:t>
            </a:r>
            <a:r>
              <a:t> ἄνθρωποι).</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33" name="Characteristics"/>
          <p:cNvSpPr txBox="1"/>
          <p:nvPr>
            <p:ph type="title"/>
          </p:nvPr>
        </p:nvSpPr>
        <p:spPr>
          <a:prstGeom prst="rect">
            <a:avLst/>
          </a:prstGeom>
        </p:spPr>
        <p:txBody>
          <a:bodyPr/>
          <a:lstStyle/>
          <a:p>
            <a:pPr/>
            <a:r>
              <a:t>Characteristics</a:t>
            </a:r>
          </a:p>
        </p:txBody>
      </p:sp>
      <p:sp>
        <p:nvSpPr>
          <p:cNvPr id="234" name="Verbal, Plenary Inspiration of the Original Manuscript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Verbal, Plenary Inspiration of the Original Manuscripts</a:t>
            </a:r>
          </a:p>
        </p:txBody>
      </p:sp>
      <p:sp>
        <p:nvSpPr>
          <p:cNvPr id="235" name="Verbal.…"/>
          <p:cNvSpPr txBox="1"/>
          <p:nvPr>
            <p:ph type="body" idx="1"/>
          </p:nvPr>
        </p:nvSpPr>
        <p:spPr>
          <a:prstGeom prst="rect">
            <a:avLst/>
          </a:prstGeom>
        </p:spPr>
        <p:txBody>
          <a:bodyPr/>
          <a:lstStyle/>
          <a:p>
            <a:pPr marL="499872" indent="-499872" defTabSz="1999437">
              <a:spcBef>
                <a:spcPts val="3600"/>
              </a:spcBef>
              <a:defRPr sz="3936"/>
            </a:pPr>
            <a:r>
              <a:t>Verbal.</a:t>
            </a:r>
          </a:p>
          <a:p>
            <a:pPr lvl="1" marL="999744" indent="-499872" defTabSz="1999437">
              <a:spcBef>
                <a:spcPts val="3600"/>
              </a:spcBef>
              <a:defRPr sz="3936"/>
            </a:pPr>
            <a:r>
              <a:t>Scripture does not simply </a:t>
            </a:r>
            <a:r>
              <a:rPr i="1" u="sng"/>
              <a:t>contain</a:t>
            </a:r>
            <a:r>
              <a:rPr i="1"/>
              <a:t> </a:t>
            </a:r>
            <a:r>
              <a:t>God’s word. It</a:t>
            </a:r>
            <a:r>
              <a:rPr i="1"/>
              <a:t> </a:t>
            </a:r>
            <a:r>
              <a:rPr i="1" u="sng"/>
              <a:t>is</a:t>
            </a:r>
            <a:r>
              <a:t> God’s word.</a:t>
            </a:r>
          </a:p>
          <a:p>
            <a:pPr lvl="1" marL="999744" indent="-499872" defTabSz="1999437">
              <a:spcBef>
                <a:spcPts val="3600"/>
              </a:spcBef>
              <a:defRPr sz="3936"/>
            </a:pPr>
            <a:r>
              <a:t>It is not just the </a:t>
            </a:r>
            <a:r>
              <a:rPr i="1" u="sng"/>
              <a:t>message</a:t>
            </a:r>
            <a:r>
              <a:t> of the Bible that is inspired. The very </a:t>
            </a:r>
            <a:r>
              <a:rPr i="1" u="sng"/>
              <a:t>words</a:t>
            </a:r>
            <a:r>
              <a:t> of the Bible are inspired.</a:t>
            </a:r>
          </a:p>
          <a:p>
            <a:pPr marL="499872" indent="-499872" defTabSz="1999437">
              <a:spcBef>
                <a:spcPts val="3600"/>
              </a:spcBef>
              <a:defRPr sz="3936"/>
            </a:pPr>
            <a:r>
              <a:t>Plenary.</a:t>
            </a:r>
          </a:p>
          <a:p>
            <a:pPr lvl="1" marL="999744" indent="-499872" defTabSz="1999437">
              <a:spcBef>
                <a:spcPts val="3600"/>
              </a:spcBef>
              <a:defRPr sz="3936"/>
            </a:pPr>
            <a:r>
              <a:t>Inspiration extends equally to </a:t>
            </a:r>
            <a:r>
              <a:rPr i="1" u="sng"/>
              <a:t>all</a:t>
            </a:r>
            <a:r>
              <a:t> Scripture.</a:t>
            </a:r>
          </a:p>
          <a:p>
            <a:pPr marL="499872" indent="-499872" defTabSz="1999437">
              <a:spcBef>
                <a:spcPts val="3600"/>
              </a:spcBef>
              <a:defRPr sz="3936"/>
            </a:pPr>
            <a:r>
              <a:t>Original manuscripts.</a:t>
            </a:r>
          </a:p>
          <a:p>
            <a:pPr lvl="1" marL="999744" indent="-499872" defTabSz="1999437">
              <a:spcBef>
                <a:spcPts val="3600"/>
              </a:spcBef>
              <a:defRPr sz="3936"/>
            </a:pPr>
            <a:r>
              <a:t>Inspiration extends only to the </a:t>
            </a:r>
            <a:r>
              <a:rPr i="1" u="sng"/>
              <a:t>original manuscripts</a:t>
            </a:r>
            <a:r>
              <a:t>, written in Hebrew, Aramaic and Greek.</a:t>
            </a:r>
          </a:p>
          <a:p>
            <a:pPr lvl="1" marL="999744" indent="-499872" defTabSz="1999437">
              <a:spcBef>
                <a:spcPts val="3600"/>
              </a:spcBef>
              <a:defRPr sz="3936"/>
            </a:pPr>
            <a:r>
              <a:t>Properly speaking, no English version of the Bible is inspired.</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37" name="Data"/>
          <p:cNvSpPr txBox="1"/>
          <p:nvPr>
            <p:ph type="title"/>
          </p:nvPr>
        </p:nvSpPr>
        <p:spPr>
          <a:prstGeom prst="rect">
            <a:avLst/>
          </a:prstGeom>
        </p:spPr>
        <p:txBody>
          <a:bodyPr/>
          <a:lstStyle/>
          <a:p>
            <a:pPr/>
            <a:r>
              <a:t>Data</a:t>
            </a:r>
          </a:p>
        </p:txBody>
      </p:sp>
      <p:sp>
        <p:nvSpPr>
          <p:cNvPr id="238" name="Inspiration of Scriptur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Inspiration of Scripture</a:t>
            </a:r>
          </a:p>
        </p:txBody>
      </p:sp>
      <p:sp>
        <p:nvSpPr>
          <p:cNvPr id="239" name="Material directly from God.…"/>
          <p:cNvSpPr txBox="1"/>
          <p:nvPr>
            <p:ph type="body" idx="1"/>
          </p:nvPr>
        </p:nvSpPr>
        <p:spPr>
          <a:prstGeom prst="rect">
            <a:avLst/>
          </a:prstGeom>
        </p:spPr>
        <p:txBody>
          <a:bodyPr/>
          <a:lstStyle/>
          <a:p>
            <a:pPr/>
            <a:r>
              <a:t>Material directly from God.</a:t>
            </a:r>
          </a:p>
          <a:p>
            <a:pPr/>
            <a:r>
              <a:t>Eyewitness material.</a:t>
            </a:r>
          </a:p>
          <a:p>
            <a:pPr lvl="1"/>
            <a:r>
              <a:t>Joshua’s account of the conquest in Joshua, for example.</a:t>
            </a:r>
          </a:p>
          <a:p>
            <a:pPr/>
            <a:r>
              <a:t>Researched material.</a:t>
            </a:r>
          </a:p>
          <a:p>
            <a:pPr/>
            <a:r>
              <a:t>Prophetic material.</a:t>
            </a:r>
          </a:p>
          <a:p>
            <a:pPr lvl="1"/>
            <a:r>
              <a:t>One-fourth of the Bible was future prophecy when it was written. </a:t>
            </a:r>
          </a:p>
          <a:p>
            <a:pPr/>
            <a:r>
              <a:t>Other material</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41" name="Necessary Balance"/>
          <p:cNvSpPr txBox="1"/>
          <p:nvPr>
            <p:ph type="title"/>
          </p:nvPr>
        </p:nvSpPr>
        <p:spPr>
          <a:prstGeom prst="rect">
            <a:avLst/>
          </a:prstGeom>
        </p:spPr>
        <p:txBody>
          <a:bodyPr/>
          <a:lstStyle/>
          <a:p>
            <a:pPr/>
            <a:r>
              <a:t>Necessary Balance</a:t>
            </a:r>
          </a:p>
        </p:txBody>
      </p:sp>
      <p:sp>
        <p:nvSpPr>
          <p:cNvPr id="242" name="Inspiration of Scriptur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Inspiration of Scripture</a:t>
            </a:r>
          </a:p>
        </p:txBody>
      </p:sp>
      <p:sp>
        <p:nvSpPr>
          <p:cNvPr id="243" name="The doctrine of inspiration balances three truths. The text of Scripture is:…"/>
          <p:cNvSpPr txBox="1"/>
          <p:nvPr>
            <p:ph type="body" idx="1"/>
          </p:nvPr>
        </p:nvSpPr>
        <p:spPr>
          <a:prstGeom prst="rect">
            <a:avLst/>
          </a:prstGeom>
        </p:spPr>
        <p:txBody>
          <a:bodyPr/>
          <a:lstStyle/>
          <a:p>
            <a:pPr marL="560831" indent="-560831" defTabSz="2243271">
              <a:spcBef>
                <a:spcPts val="4100"/>
              </a:spcBef>
              <a:defRPr sz="4416"/>
            </a:pPr>
            <a:r>
              <a:t>The doctrine of inspiration balances three truths. The text of Scripture is:</a:t>
            </a:r>
          </a:p>
          <a:p>
            <a:pPr lvl="1" marL="1121663" indent="-560831" defTabSz="2243271">
              <a:spcBef>
                <a:spcPts val="4100"/>
              </a:spcBef>
              <a:defRPr sz="4416"/>
            </a:pPr>
            <a:r>
              <a:t>God-inspired.</a:t>
            </a:r>
          </a:p>
          <a:p>
            <a:pPr lvl="1" marL="1121663" indent="-560831" defTabSz="2243271">
              <a:spcBef>
                <a:spcPts val="4100"/>
              </a:spcBef>
              <a:defRPr sz="4416"/>
            </a:pPr>
            <a:r>
              <a:t>Man-written.</a:t>
            </a:r>
          </a:p>
          <a:p>
            <a:pPr lvl="2" marL="1682495" indent="-560831" defTabSz="2243271">
              <a:spcBef>
                <a:spcPts val="4100"/>
              </a:spcBef>
              <a:defRPr sz="4416"/>
            </a:pPr>
            <a:r>
              <a:t>Without impairing the intelligence, individuality, literary style, or personal feelings of the human authors, God supernaturally directed the writing of Scripture.</a:t>
            </a:r>
          </a:p>
          <a:p>
            <a:pPr lvl="1" marL="1121663" indent="-560831" defTabSz="2243271">
              <a:spcBef>
                <a:spcPts val="4100"/>
              </a:spcBef>
              <a:defRPr sz="4416"/>
            </a:pPr>
            <a:r>
              <a:t>Non-erring.</a:t>
            </a:r>
          </a:p>
          <a:p>
            <a:pPr lvl="2" marL="1682495" indent="-560831" defTabSz="2243271">
              <a:spcBef>
                <a:spcPts val="4100"/>
              </a:spcBef>
              <a:defRPr sz="4416"/>
            </a:pPr>
            <a:r>
              <a:t>God superintended the writing of Scripture so that fallible authors wrote infallible words.</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45" name="Benefits of a Written Text"/>
          <p:cNvSpPr txBox="1"/>
          <p:nvPr>
            <p:ph type="title"/>
          </p:nvPr>
        </p:nvSpPr>
        <p:spPr>
          <a:prstGeom prst="rect">
            <a:avLst/>
          </a:prstGeom>
        </p:spPr>
        <p:txBody>
          <a:bodyPr/>
          <a:lstStyle/>
          <a:p>
            <a:pPr/>
            <a:r>
              <a:t>Benefits of a Written Text</a:t>
            </a:r>
          </a:p>
        </p:txBody>
      </p:sp>
      <p:sp>
        <p:nvSpPr>
          <p:cNvPr id="246" name="Inspiration of Scriptur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Inspiration of Scripture</a:t>
            </a:r>
          </a:p>
        </p:txBody>
      </p:sp>
      <p:sp>
        <p:nvSpPr>
          <p:cNvPr id="247" name="More accurate preservation of God’s word for later generations.…"/>
          <p:cNvSpPr txBox="1"/>
          <p:nvPr>
            <p:ph type="body" idx="1"/>
          </p:nvPr>
        </p:nvSpPr>
        <p:spPr>
          <a:prstGeom prst="rect">
            <a:avLst/>
          </a:prstGeom>
        </p:spPr>
        <p:txBody>
          <a:bodyPr/>
          <a:lstStyle/>
          <a:p>
            <a:pPr marL="609600" indent="-609600">
              <a:defRPr sz="6000"/>
            </a:pPr>
            <a:r>
              <a:t>More </a:t>
            </a:r>
            <a:r>
              <a:rPr i="1" u="sng"/>
              <a:t>accurate preservation</a:t>
            </a:r>
            <a:r>
              <a:t> of God’s word for later generations.</a:t>
            </a:r>
          </a:p>
          <a:p>
            <a:pPr marL="609600" indent="-609600">
              <a:defRPr sz="6000"/>
            </a:pPr>
            <a:r>
              <a:t>The </a:t>
            </a:r>
            <a:r>
              <a:rPr i="1" u="sng"/>
              <a:t>opportunity for repeated inspection</a:t>
            </a:r>
            <a:r>
              <a:t> of words permitting careful study and  discussion, which leads to better understanding</a:t>
            </a:r>
          </a:p>
          <a:p>
            <a:pPr marL="609600" indent="-609600">
              <a:defRPr sz="6000"/>
            </a:pPr>
            <a:r>
              <a:rPr i="1" u="sng"/>
              <a:t>Accessible to many more people</a:t>
            </a:r>
            <a:r>
              <a:t> than when persevered merely through memory and oral repetition</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9" name="Bible Factory | No Blanks.jpeg" descr="Bible Factory | No Blanks.jpeg"/>
          <p:cNvPicPr>
            <a:picLocks noChangeAspect="1"/>
          </p:cNvPicPr>
          <p:nvPr/>
        </p:nvPicPr>
        <p:blipFill>
          <a:blip r:embed="rId2">
            <a:extLst/>
          </a:blip>
          <a:stretch>
            <a:fillRect/>
          </a:stretch>
        </p:blipFill>
        <p:spPr>
          <a:xfrm>
            <a:off x="2741436" y="-229924"/>
            <a:ext cx="18901128" cy="14175848"/>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51" name="Impact of the Bible"/>
          <p:cNvSpPr txBox="1"/>
          <p:nvPr>
            <p:ph type="title"/>
          </p:nvPr>
        </p:nvSpPr>
        <p:spPr>
          <a:prstGeom prst="rect">
            <a:avLst/>
          </a:prstGeom>
        </p:spPr>
        <p:txBody>
          <a:bodyPr/>
          <a:lstStyle/>
          <a:p>
            <a:pPr/>
            <a:r>
              <a:t>Impact of the Bible</a:t>
            </a:r>
          </a:p>
        </p:txBody>
      </p:sp>
      <p:sp>
        <p:nvSpPr>
          <p:cNvPr id="252" name="Inspiration of Scriptur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Inspiration of Scripture</a:t>
            </a:r>
          </a:p>
        </p:txBody>
      </p:sp>
      <p:sp>
        <p:nvSpPr>
          <p:cNvPr id="253" name="“What does this Christian world of ours not owe to this Bible! And to this Bible conceived, not as a part of the world’s literature, —the literary product of the earliest years of the church; not as a book in which, by searching, we may find God and perc"/>
          <p:cNvSpPr txBox="1"/>
          <p:nvPr>
            <p:ph type="body" idx="1"/>
          </p:nvPr>
        </p:nvSpPr>
        <p:spPr>
          <a:prstGeom prst="rect">
            <a:avLst/>
          </a:prstGeom>
        </p:spPr>
        <p:txBody>
          <a:bodyPr/>
          <a:lstStyle>
            <a:lvl1pPr marL="481584" indent="-481584" defTabSz="1926287">
              <a:spcBef>
                <a:spcPts val="3500"/>
              </a:spcBef>
              <a:defRPr sz="4740"/>
            </a:lvl1pPr>
          </a:lstStyle>
          <a:p>
            <a:pPr/>
            <a:r>
              <a:t>“What does this Christian world of ours not owe to this Bible! And to this Bible conceived, not as a part of the world’s literature, —the literary product of the earliest years of the church; not as a book in which, by searching, we may find God and perchance somewhat of God’s will: but as the very Word of God, instinct with divine life from the ‘In the beginning’ of Genesis to the ‘Amen’ of the Apocalypse, —breathed into by God, and breathing out God to every devout reader. It is because men have so thought of it that it has proved a leaven to leaven the whole lump of the world. We do not half realize what we owe to this book, thus trusted by men. We can never fully realize it. For we can never even in thought unravel from this complex web of modern civilization, all the threads from the Bible which have been woven into it, throughout the whole past, and now enter into its very fabric.” - Benjamin B. Warfield</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55" name="Summary"/>
          <p:cNvSpPr txBox="1"/>
          <p:nvPr>
            <p:ph type="title"/>
          </p:nvPr>
        </p:nvSpPr>
        <p:spPr>
          <a:prstGeom prst="rect">
            <a:avLst/>
          </a:prstGeom>
        </p:spPr>
        <p:txBody>
          <a:bodyPr/>
          <a:lstStyle/>
          <a:p>
            <a:pPr/>
            <a:r>
              <a:t>Summary</a:t>
            </a:r>
          </a:p>
        </p:txBody>
      </p:sp>
      <p:sp>
        <p:nvSpPr>
          <p:cNvPr id="256" name="Inspiration of Scriptur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Inspiration of Scripture</a:t>
            </a:r>
          </a:p>
        </p:txBody>
      </p:sp>
      <p:sp>
        <p:nvSpPr>
          <p:cNvPr id="257" name="“The Holy Bible was written by men divinely inspired and is the record of God’s revelation of Himself to man. It is a perfect treasure of divine instruction. It has God for its author, salvation for its end, and truth, without any mixture of error, for i"/>
          <p:cNvSpPr txBox="1"/>
          <p:nvPr>
            <p:ph type="body" idx="1"/>
          </p:nvPr>
        </p:nvSpPr>
        <p:spPr>
          <a:prstGeom prst="rect">
            <a:avLst/>
          </a:prstGeom>
        </p:spPr>
        <p:txBody>
          <a:bodyPr/>
          <a:lstStyle/>
          <a:p>
            <a:pPr marL="542544" indent="-542544" defTabSz="2170121">
              <a:spcBef>
                <a:spcPts val="4000"/>
              </a:spcBef>
              <a:defRPr sz="5340"/>
            </a:pPr>
            <a:r>
              <a:t>“</a:t>
            </a:r>
            <a:r>
              <a:t>The Holy Bible was written by men divinely inspired and is the record of God’s revelation of Himself to man. It is a perfect treasure of divine instruction. It has God for its author, salvation for its end, and truth, without any mixture of error, for its matter. Therefore, all Scripture is totally true and trustworthy. It reveals the principles by which God judges us, and therefore is, and will remain to the end of the world, the true center of Christian union, and the supreme standard by which all human conduct, creeds, and religious opinions should be tried. All scripture is a testimony to Christ, who is Himself the focus of divine revelation. It is inerrant and infallible in its original manuscript which is to be taken as verbally inspired.” - First Bible Dallas, Articles of Faith</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90" name="Upcoming Schedule"/>
          <p:cNvSpPr txBox="1"/>
          <p:nvPr>
            <p:ph type="title"/>
          </p:nvPr>
        </p:nvSpPr>
        <p:spPr>
          <a:prstGeom prst="rect">
            <a:avLst/>
          </a:prstGeom>
        </p:spPr>
        <p:txBody>
          <a:bodyPr/>
          <a:lstStyle/>
          <a:p>
            <a:pPr/>
            <a:r>
              <a:t>Upcoming Schedule</a:t>
            </a:r>
          </a:p>
        </p:txBody>
      </p:sp>
      <p:sp>
        <p:nvSpPr>
          <p:cNvPr id="191" name="Basic Theology — Sundays @ 7pm"/>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Basic Theology — Sundays @ 7pm</a:t>
            </a:r>
          </a:p>
        </p:txBody>
      </p:sp>
      <p:sp>
        <p:nvSpPr>
          <p:cNvPr id="192" name="Mar 6 - Inspiration of Scripture…"/>
          <p:cNvSpPr txBox="1"/>
          <p:nvPr>
            <p:ph type="body" idx="1"/>
          </p:nvPr>
        </p:nvSpPr>
        <p:spPr>
          <a:prstGeom prst="rect">
            <a:avLst/>
          </a:prstGeom>
        </p:spPr>
        <p:txBody>
          <a:bodyPr/>
          <a:lstStyle/>
          <a:p>
            <a:pPr marL="0" indent="0" defTabSz="825500">
              <a:lnSpc>
                <a:spcPct val="100000"/>
              </a:lnSpc>
              <a:spcBef>
                <a:spcPts val="1800"/>
              </a:spcBef>
              <a:buSzTx/>
              <a:buNone/>
              <a:defRPr spc="-55" sz="5500"/>
            </a:pPr>
            <a:r>
              <a:t>Mar 6 - Inspiration of Scripture</a:t>
            </a:r>
          </a:p>
          <a:p>
            <a:pPr marL="0" indent="0" defTabSz="825500">
              <a:lnSpc>
                <a:spcPct val="100000"/>
              </a:lnSpc>
              <a:spcBef>
                <a:spcPts val="1800"/>
              </a:spcBef>
              <a:buSzTx/>
              <a:buNone/>
              <a:defRPr spc="-55" sz="5500"/>
            </a:pPr>
            <a:r>
              <a:t>Mar 13 - Defections from Inspiration of Scripture</a:t>
            </a:r>
          </a:p>
          <a:p>
            <a:pPr marL="0" indent="0" defTabSz="825500">
              <a:lnSpc>
                <a:spcPct val="100000"/>
              </a:lnSpc>
              <a:spcBef>
                <a:spcPts val="1800"/>
              </a:spcBef>
              <a:buSzTx/>
              <a:buNone/>
              <a:defRPr spc="-55" sz="5500"/>
            </a:pPr>
            <a:r>
              <a:t>Mar 20 - Inerrancy of Scripture</a:t>
            </a:r>
          </a:p>
          <a:p>
            <a:pPr marL="0" indent="0" defTabSz="825500">
              <a:lnSpc>
                <a:spcPct val="100000"/>
              </a:lnSpc>
              <a:spcBef>
                <a:spcPts val="1800"/>
              </a:spcBef>
              <a:buSzTx/>
              <a:buNone/>
              <a:defRPr spc="-55" sz="5500"/>
            </a:pPr>
            <a:r>
              <a:t>Mar 27 - Inerrancy and the Teachings of Christ</a:t>
            </a:r>
          </a:p>
        </p:txBody>
      </p:sp>
      <p:pic>
        <p:nvPicPr>
          <p:cNvPr id="193" name="basic_theology.jpg" descr="basic_theology.jpg"/>
          <p:cNvPicPr>
            <a:picLocks noChangeAspect="1"/>
          </p:cNvPicPr>
          <p:nvPr/>
        </p:nvPicPr>
        <p:blipFill>
          <a:blip r:embed="rId3">
            <a:extLst/>
          </a:blip>
          <a:srcRect l="8164" t="4563" r="26391" b="7050"/>
          <a:stretch>
            <a:fillRect/>
          </a:stretch>
        </p:blipFill>
        <p:spPr>
          <a:xfrm>
            <a:off x="16799432" y="1542454"/>
            <a:ext cx="6669588" cy="10631282"/>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59" name="Application"/>
          <p:cNvSpPr txBox="1"/>
          <p:nvPr>
            <p:ph type="title"/>
          </p:nvPr>
        </p:nvSpPr>
        <p:spPr>
          <a:prstGeom prst="rect">
            <a:avLst/>
          </a:prstGeom>
        </p:spPr>
        <p:txBody>
          <a:bodyPr/>
          <a:lstStyle/>
          <a:p>
            <a:pPr/>
            <a:r>
              <a:t>Application</a:t>
            </a:r>
          </a:p>
        </p:txBody>
      </p:sp>
      <p:sp>
        <p:nvSpPr>
          <p:cNvPr id="260" name="Inspiration of Scriptur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Inspiration of Scripture</a:t>
            </a:r>
          </a:p>
        </p:txBody>
      </p:sp>
      <p:sp>
        <p:nvSpPr>
          <p:cNvPr id="261" name="Maintain a high view of Scripture.…"/>
          <p:cNvSpPr txBox="1"/>
          <p:nvPr>
            <p:ph type="body" idx="1"/>
          </p:nvPr>
        </p:nvSpPr>
        <p:spPr>
          <a:prstGeom prst="rect">
            <a:avLst/>
          </a:prstGeom>
        </p:spPr>
        <p:txBody>
          <a:bodyPr/>
          <a:lstStyle/>
          <a:p>
            <a:pPr>
              <a:defRPr sz="6000"/>
            </a:pPr>
            <a:r>
              <a:t>Maintain a high view of Scripture.</a:t>
            </a:r>
          </a:p>
          <a:p>
            <a:pPr>
              <a:defRPr sz="6000"/>
            </a:pPr>
            <a:r>
              <a:t>Always speak highly of Scripture.</a:t>
            </a:r>
          </a:p>
          <a:p>
            <a:pPr>
              <a:defRPr sz="6000"/>
            </a:pPr>
            <a:r>
              <a:t>Join a church that has a high view of Scripture.</a:t>
            </a:r>
          </a:p>
          <a:p>
            <a:pPr>
              <a:defRPr sz="6000"/>
            </a:pPr>
            <a:r>
              <a:t>Spend more time reading God’s word than man’s word.</a:t>
            </a:r>
          </a:p>
          <a:p>
            <a:pPr>
              <a:defRPr sz="6000"/>
            </a:pPr>
            <a:r>
              <a:t>Trust Scripture more than your own experience or opinions.</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3" name="Inspiration of Scripture"/>
          <p:cNvSpPr txBox="1"/>
          <p:nvPr>
            <p:ph type="title"/>
          </p:nvPr>
        </p:nvSpPr>
        <p:spPr>
          <a:prstGeom prst="rect">
            <a:avLst/>
          </a:prstGeom>
        </p:spPr>
        <p:txBody>
          <a:bodyPr/>
          <a:lstStyle/>
          <a:p>
            <a:pPr/>
            <a:r>
              <a:t>Inspiration of Scripture</a:t>
            </a:r>
          </a:p>
        </p:txBody>
      </p:sp>
      <p:sp>
        <p:nvSpPr>
          <p:cNvPr id="264" name="Agenda"/>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Agenda</a:t>
            </a:r>
          </a:p>
        </p:txBody>
      </p:sp>
      <p:sp>
        <p:nvSpPr>
          <p:cNvPr id="265" name="Definition…"/>
          <p:cNvSpPr txBox="1"/>
          <p:nvPr>
            <p:ph type="body" idx="1"/>
          </p:nvPr>
        </p:nvSpPr>
        <p:spPr>
          <a:prstGeom prst="rect">
            <a:avLst/>
          </a:prstGeom>
        </p:spPr>
        <p:txBody>
          <a:bodyPr numCol="2" spcCol="1098550"/>
          <a:lstStyle/>
          <a:p>
            <a:pPr defTabSz="800735">
              <a:spcBef>
                <a:spcPts val="1700"/>
              </a:spcBef>
              <a:defRPr spc="-64" sz="6402"/>
            </a:pPr>
            <a:r>
              <a:t>Definition</a:t>
            </a:r>
          </a:p>
          <a:p>
            <a:pPr defTabSz="800735">
              <a:spcBef>
                <a:spcPts val="1700"/>
              </a:spcBef>
              <a:defRPr spc="-64" sz="6402"/>
            </a:pPr>
            <a:r>
              <a:t>Debate</a:t>
            </a:r>
          </a:p>
          <a:p>
            <a:pPr defTabSz="800735">
              <a:spcBef>
                <a:spcPts val="1700"/>
              </a:spcBef>
              <a:defRPr spc="-64" sz="6402"/>
            </a:pPr>
            <a:r>
              <a:t>Importance</a:t>
            </a:r>
          </a:p>
          <a:p>
            <a:pPr defTabSz="800735">
              <a:spcBef>
                <a:spcPts val="1700"/>
              </a:spcBef>
              <a:defRPr spc="-64" sz="6402"/>
            </a:pPr>
            <a:r>
              <a:t>Key Passages</a:t>
            </a:r>
          </a:p>
          <a:p>
            <a:pPr defTabSz="800735">
              <a:spcBef>
                <a:spcPts val="1700"/>
              </a:spcBef>
              <a:defRPr spc="-64" sz="6402"/>
            </a:pPr>
            <a:r>
              <a:t>Characteristics</a:t>
            </a:r>
          </a:p>
          <a:p>
            <a:pPr defTabSz="800735">
              <a:spcBef>
                <a:spcPts val="1700"/>
              </a:spcBef>
              <a:defRPr spc="-64" sz="6402"/>
            </a:pPr>
            <a:r>
              <a:t>Data</a:t>
            </a:r>
          </a:p>
          <a:p>
            <a:pPr defTabSz="800735">
              <a:spcBef>
                <a:spcPts val="1700"/>
              </a:spcBef>
              <a:defRPr spc="-64" sz="6402"/>
            </a:pPr>
            <a:r>
              <a:t>Clarification</a:t>
            </a:r>
          </a:p>
          <a:p>
            <a:pPr defTabSz="800735">
              <a:spcBef>
                <a:spcPts val="1700"/>
              </a:spcBef>
              <a:defRPr spc="-64" sz="6402"/>
            </a:pPr>
            <a:r>
              <a:t>Necessary Balance</a:t>
            </a:r>
          </a:p>
          <a:p>
            <a:pPr defTabSz="800735">
              <a:spcBef>
                <a:spcPts val="1700"/>
              </a:spcBef>
              <a:defRPr spc="-64" sz="6402"/>
            </a:pPr>
            <a:r>
              <a:t>Benefits</a:t>
            </a:r>
          </a:p>
          <a:p>
            <a:pPr defTabSz="800735">
              <a:spcBef>
                <a:spcPts val="1700"/>
              </a:spcBef>
              <a:defRPr spc="-64" sz="6402"/>
            </a:pPr>
            <a:r>
              <a:t>Implications</a:t>
            </a:r>
          </a:p>
          <a:p>
            <a:pPr defTabSz="800735">
              <a:spcBef>
                <a:spcPts val="1700"/>
              </a:spcBef>
              <a:defRPr spc="-64" sz="6402"/>
            </a:pPr>
            <a:r>
              <a:t>Impact</a:t>
            </a:r>
          </a:p>
          <a:p>
            <a:pPr defTabSz="800735">
              <a:spcBef>
                <a:spcPts val="1700"/>
              </a:spcBef>
              <a:defRPr spc="-64" sz="6402"/>
            </a:pPr>
            <a:r>
              <a:t>Summary</a:t>
            </a:r>
          </a:p>
          <a:p>
            <a:pPr defTabSz="800735">
              <a:spcBef>
                <a:spcPts val="1700"/>
              </a:spcBef>
              <a:defRPr spc="-64" sz="6402"/>
            </a:pPr>
            <a:r>
              <a:t>Application</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7" name="Next Time:…"/>
          <p:cNvSpPr txBox="1"/>
          <p:nvPr>
            <p:ph type="body" idx="1"/>
          </p:nvPr>
        </p:nvSpPr>
        <p:spPr>
          <a:xfrm>
            <a:off x="1206500" y="3505430"/>
            <a:ext cx="21971000" cy="6705140"/>
          </a:xfrm>
          <a:prstGeom prst="rect">
            <a:avLst/>
          </a:prstGeom>
        </p:spPr>
        <p:txBody>
          <a:bodyPr/>
          <a:lstStyle/>
          <a:p>
            <a:pPr>
              <a:lnSpc>
                <a:spcPct val="100000"/>
              </a:lnSpc>
            </a:pPr>
            <a:r>
              <a:t>Next Time:</a:t>
            </a:r>
          </a:p>
          <a:p>
            <a:pPr>
              <a:lnSpc>
                <a:spcPct val="100000"/>
              </a:lnSpc>
            </a:pPr>
            <a:r>
              <a:t>Defections from the</a:t>
            </a:r>
          </a:p>
          <a:p>
            <a:pPr>
              <a:lnSpc>
                <a:spcPct val="100000"/>
              </a:lnSpc>
            </a:pPr>
            <a:r>
              <a:t>Inspiration of Scripture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95" name="Inspiration of Scripture"/>
          <p:cNvSpPr txBox="1"/>
          <p:nvPr>
            <p:ph type="title"/>
          </p:nvPr>
        </p:nvSpPr>
        <p:spPr>
          <a:prstGeom prst="rect">
            <a:avLst/>
          </a:prstGeom>
        </p:spPr>
        <p:txBody>
          <a:bodyPr/>
          <a:lstStyle/>
          <a:p>
            <a:pPr/>
            <a:r>
              <a:t>Inspiration of Scripture</a:t>
            </a:r>
          </a:p>
        </p:txBody>
      </p:sp>
      <p:sp>
        <p:nvSpPr>
          <p:cNvPr id="196" name="Agenda"/>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Agenda</a:t>
            </a:r>
          </a:p>
        </p:txBody>
      </p:sp>
      <p:sp>
        <p:nvSpPr>
          <p:cNvPr id="197" name="Definition…"/>
          <p:cNvSpPr txBox="1"/>
          <p:nvPr>
            <p:ph type="body" idx="1"/>
          </p:nvPr>
        </p:nvSpPr>
        <p:spPr>
          <a:prstGeom prst="rect">
            <a:avLst/>
          </a:prstGeom>
        </p:spPr>
        <p:txBody>
          <a:bodyPr numCol="2" spcCol="1098550"/>
          <a:lstStyle/>
          <a:p>
            <a:pPr defTabSz="800735">
              <a:spcBef>
                <a:spcPts val="1700"/>
              </a:spcBef>
              <a:defRPr spc="-64" sz="6402"/>
            </a:pPr>
            <a:r>
              <a:t>Definition</a:t>
            </a:r>
          </a:p>
          <a:p>
            <a:pPr defTabSz="800735">
              <a:spcBef>
                <a:spcPts val="1700"/>
              </a:spcBef>
              <a:defRPr spc="-64" sz="6402"/>
            </a:pPr>
            <a:r>
              <a:t>Debate</a:t>
            </a:r>
          </a:p>
          <a:p>
            <a:pPr defTabSz="800735">
              <a:spcBef>
                <a:spcPts val="1700"/>
              </a:spcBef>
              <a:defRPr spc="-64" sz="6402"/>
            </a:pPr>
            <a:r>
              <a:t>Importance</a:t>
            </a:r>
          </a:p>
          <a:p>
            <a:pPr defTabSz="800735">
              <a:spcBef>
                <a:spcPts val="1700"/>
              </a:spcBef>
              <a:defRPr spc="-64" sz="6402"/>
            </a:pPr>
            <a:r>
              <a:t>Key Passages</a:t>
            </a:r>
          </a:p>
          <a:p>
            <a:pPr defTabSz="800735">
              <a:spcBef>
                <a:spcPts val="1700"/>
              </a:spcBef>
              <a:defRPr spc="-64" sz="6402"/>
            </a:pPr>
            <a:r>
              <a:t>Characteristics</a:t>
            </a:r>
          </a:p>
          <a:p>
            <a:pPr defTabSz="800735">
              <a:spcBef>
                <a:spcPts val="1700"/>
              </a:spcBef>
              <a:defRPr spc="-64" sz="6402"/>
            </a:pPr>
            <a:r>
              <a:t>Data</a:t>
            </a:r>
          </a:p>
          <a:p>
            <a:pPr defTabSz="800735">
              <a:spcBef>
                <a:spcPts val="1700"/>
              </a:spcBef>
              <a:defRPr spc="-64" sz="6402"/>
            </a:pPr>
            <a:r>
              <a:t>Clarification</a:t>
            </a:r>
          </a:p>
          <a:p>
            <a:pPr defTabSz="800735">
              <a:spcBef>
                <a:spcPts val="1700"/>
              </a:spcBef>
              <a:defRPr spc="-64" sz="6402"/>
            </a:pPr>
            <a:r>
              <a:t>Necessary Balance</a:t>
            </a:r>
          </a:p>
          <a:p>
            <a:pPr defTabSz="800735">
              <a:spcBef>
                <a:spcPts val="1700"/>
              </a:spcBef>
              <a:defRPr spc="-64" sz="6402"/>
            </a:pPr>
            <a:r>
              <a:t>Benefits</a:t>
            </a:r>
          </a:p>
          <a:p>
            <a:pPr defTabSz="800735">
              <a:spcBef>
                <a:spcPts val="1700"/>
              </a:spcBef>
              <a:defRPr spc="-64" sz="6402"/>
            </a:pPr>
            <a:r>
              <a:t>Implications</a:t>
            </a:r>
          </a:p>
          <a:p>
            <a:pPr defTabSz="800735">
              <a:spcBef>
                <a:spcPts val="1700"/>
              </a:spcBef>
              <a:defRPr spc="-64" sz="6402"/>
            </a:pPr>
            <a:r>
              <a:t>Impact</a:t>
            </a:r>
          </a:p>
          <a:p>
            <a:pPr defTabSz="800735">
              <a:spcBef>
                <a:spcPts val="1700"/>
              </a:spcBef>
              <a:defRPr spc="-64" sz="6402"/>
            </a:pPr>
            <a:r>
              <a:t>Summary</a:t>
            </a:r>
          </a:p>
          <a:p>
            <a:pPr defTabSz="800735">
              <a:spcBef>
                <a:spcPts val="1700"/>
              </a:spcBef>
              <a:defRPr spc="-64" sz="6402"/>
            </a:pPr>
            <a:r>
              <a:t>Application</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99" name="Definition"/>
          <p:cNvSpPr txBox="1"/>
          <p:nvPr>
            <p:ph type="title"/>
          </p:nvPr>
        </p:nvSpPr>
        <p:spPr>
          <a:prstGeom prst="rect">
            <a:avLst/>
          </a:prstGeom>
        </p:spPr>
        <p:txBody>
          <a:bodyPr/>
          <a:lstStyle/>
          <a:p>
            <a:pPr/>
            <a:r>
              <a:t>Definition</a:t>
            </a:r>
          </a:p>
        </p:txBody>
      </p:sp>
      <p:sp>
        <p:nvSpPr>
          <p:cNvPr id="200" name="Charles C. Ryri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Charles C. Ryrie</a:t>
            </a:r>
          </a:p>
        </p:txBody>
      </p:sp>
      <p:sp>
        <p:nvSpPr>
          <p:cNvPr id="201" name="“God superintended the human authors of the Bible so that they composed and recorded without error His message to mankind in the words of their original writings.”"/>
          <p:cNvSpPr txBox="1"/>
          <p:nvPr>
            <p:ph type="body" idx="1"/>
          </p:nvPr>
        </p:nvSpPr>
        <p:spPr>
          <a:prstGeom prst="rect">
            <a:avLst/>
          </a:prstGeom>
        </p:spPr>
        <p:txBody>
          <a:bodyPr/>
          <a:lstStyle/>
          <a:p>
            <a:pPr>
              <a:defRPr sz="7000"/>
            </a:pPr>
            <a:r>
              <a:t>“God </a:t>
            </a:r>
            <a:r>
              <a:rPr i="1" u="sng"/>
              <a:t>superintended</a:t>
            </a:r>
            <a:r>
              <a:t> the human authors of the Bible so that they composed and recorded without error His message to mankind in the words of their original writings.”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3" name="Definition"/>
          <p:cNvSpPr txBox="1"/>
          <p:nvPr>
            <p:ph type="title"/>
          </p:nvPr>
        </p:nvSpPr>
        <p:spPr>
          <a:prstGeom prst="rect">
            <a:avLst/>
          </a:prstGeom>
        </p:spPr>
        <p:txBody>
          <a:bodyPr/>
          <a:lstStyle/>
          <a:p>
            <a:pPr/>
            <a:r>
              <a:t>Definition</a:t>
            </a:r>
          </a:p>
        </p:txBody>
      </p:sp>
      <p:sp>
        <p:nvSpPr>
          <p:cNvPr id="204" name="Dr. Michael Svigel, Dallas Theological Seminary"/>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Dr. Michael Svigel, Dallas Theological Seminary</a:t>
            </a:r>
          </a:p>
        </p:txBody>
      </p:sp>
      <p:sp>
        <p:nvSpPr>
          <p:cNvPr id="205" name="“Without impairing the intelligence, individuality, literary style, or personal feelings of the human authors, God supernaturally directed the writing of Scripture so it records with perfect accuracy his comprehensive and infallible revelation to man. In"/>
          <p:cNvSpPr txBox="1"/>
          <p:nvPr>
            <p:ph type="body" idx="1"/>
          </p:nvPr>
        </p:nvSpPr>
        <p:spPr>
          <a:prstGeom prst="rect">
            <a:avLst/>
          </a:prstGeom>
        </p:spPr>
        <p:txBody>
          <a:bodyPr/>
          <a:lstStyle>
            <a:lvl1pPr marL="609600" indent="-609600">
              <a:defRPr sz="7000"/>
            </a:lvl1pPr>
          </a:lstStyle>
          <a:p>
            <a:pPr/>
            <a:r>
              <a:t>“Without impairing the intelligence, individuality, literary style, or personal feelings of the human authors, God supernaturally directed the writing of Scripture so it records with perfect accuracy his comprehensive and infallible revelation to man. Inspiration extends equally to all Scripture.”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7" name="Debate"/>
          <p:cNvSpPr txBox="1"/>
          <p:nvPr>
            <p:ph type="title"/>
          </p:nvPr>
        </p:nvSpPr>
        <p:spPr>
          <a:prstGeom prst="rect">
            <a:avLst/>
          </a:prstGeom>
        </p:spPr>
        <p:txBody>
          <a:bodyPr/>
          <a:lstStyle/>
          <a:p>
            <a:pPr/>
            <a:r>
              <a:t>Debate</a:t>
            </a:r>
          </a:p>
        </p:txBody>
      </p:sp>
      <p:sp>
        <p:nvSpPr>
          <p:cNvPr id="208" name="Precision Is Necessary"/>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Precision Is Necessary</a:t>
            </a:r>
          </a:p>
        </p:txBody>
      </p:sp>
      <p:sp>
        <p:nvSpPr>
          <p:cNvPr id="209" name="“Although those holding many theological viewpoints would be willing to say the Bible is inspired, one finds little uniformity as to what is meant by inspiration. Some focus it on the writers; others, on the writings; still others, on the readers. Some r"/>
          <p:cNvSpPr txBox="1"/>
          <p:nvPr>
            <p:ph type="body" idx="1"/>
          </p:nvPr>
        </p:nvSpPr>
        <p:spPr>
          <a:prstGeom prst="rect">
            <a:avLst/>
          </a:prstGeom>
        </p:spPr>
        <p:txBody>
          <a:bodyPr/>
          <a:lstStyle>
            <a:lvl1pPr marL="566928" indent="-566928" defTabSz="2267655">
              <a:spcBef>
                <a:spcPts val="4100"/>
              </a:spcBef>
              <a:defRPr sz="6510"/>
            </a:lvl1pPr>
          </a:lstStyle>
          <a:p>
            <a:pPr/>
            <a:r>
              <a:t>“Although those holding many theological viewpoints would be willing to say the Bible is inspired, one finds little uniformity as to what is meant by inspiration. Some focus it on the writers; others, on the writings; still others, on the readers. Some relate it to the general message of the Bible; others, to the thoughts; still others, to the words. Some include inerrancy; many don’t. These differences call for precision in stating the biblical doctrine.” - Charles C. Ryrie</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11" name="Importance"/>
          <p:cNvSpPr txBox="1"/>
          <p:nvPr>
            <p:ph type="title"/>
          </p:nvPr>
        </p:nvSpPr>
        <p:spPr>
          <a:prstGeom prst="rect">
            <a:avLst/>
          </a:prstGeom>
        </p:spPr>
        <p:txBody>
          <a:bodyPr/>
          <a:lstStyle/>
          <a:p>
            <a:pPr/>
            <a:r>
              <a:t>Importance</a:t>
            </a:r>
          </a:p>
        </p:txBody>
      </p:sp>
      <p:sp>
        <p:nvSpPr>
          <p:cNvPr id="212" name="Inspiration of Scriptur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Inspiration of Scripture</a:t>
            </a:r>
          </a:p>
        </p:txBody>
      </p:sp>
      <p:sp>
        <p:nvSpPr>
          <p:cNvPr id="213" name="“How are we to account, then, for the singular constancy of its confession of the Bible’s doctrine of inspiration? …It is due to an instinctive feeling in the church, that the trustworthiness of the Scriptures lies at the foundation of trust in the Chris"/>
          <p:cNvSpPr txBox="1"/>
          <p:nvPr>
            <p:ph type="body" idx="1"/>
          </p:nvPr>
        </p:nvSpPr>
        <p:spPr>
          <a:prstGeom prst="rect">
            <a:avLst/>
          </a:prstGeom>
        </p:spPr>
        <p:txBody>
          <a:bodyPr/>
          <a:lstStyle>
            <a:lvl1pPr marL="451104" indent="-451104" defTabSz="1804370">
              <a:spcBef>
                <a:spcPts val="3300"/>
              </a:spcBef>
              <a:defRPr sz="5180"/>
            </a:lvl1pPr>
          </a:lstStyle>
          <a:p>
            <a:pPr/>
            <a:r>
              <a:t>“How are we to account, then, for the singular constancy of its confession of the Bible’s doctrine of inspiration? …It is due to an instinctive feeling in the church, that the trustworthiness of the Scriptures lies at the foundation of trust in the Christian system of doctrine, and is therefore fundamental to the Christian hope and life. It is due to the church’s instinct that the validity of her teaching of doctrine as the truth of God…rests on the trustworthiness of the Bible as a record of God’s dealings and purposes with men. …[P]ractically we must say that the condition of the persistence of Christianity as a religion for the people, is the entire trustworthiness of the Scriptures as the record of the supernatural revelation which Christianity is.” - Benjamin B. Warfield</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15" name="Matthew 5:17-19"/>
          <p:cNvSpPr txBox="1"/>
          <p:nvPr>
            <p:ph type="title"/>
          </p:nvPr>
        </p:nvSpPr>
        <p:spPr>
          <a:prstGeom prst="rect">
            <a:avLst/>
          </a:prstGeom>
        </p:spPr>
        <p:txBody>
          <a:bodyPr/>
          <a:lstStyle/>
          <a:p>
            <a:pPr/>
            <a:r>
              <a:t>Matthew 5:17-19</a:t>
            </a:r>
          </a:p>
        </p:txBody>
      </p:sp>
      <p:sp>
        <p:nvSpPr>
          <p:cNvPr id="216" name="Key Passage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Key Passages</a:t>
            </a:r>
          </a:p>
        </p:txBody>
      </p:sp>
      <p:sp>
        <p:nvSpPr>
          <p:cNvPr id="217" name="Mt 5:17-19 17 Do not think that I [Jesus] have come to abolish the Torah or the Prophets. I have not come to abolish them but to fulfil them. 18 For truly I say to you, until heaven and earth pass away, not an iota, not a dot, will pass from the Torah un"/>
          <p:cNvSpPr txBox="1"/>
          <p:nvPr>
            <p:ph type="body" idx="1"/>
          </p:nvPr>
        </p:nvSpPr>
        <p:spPr>
          <a:prstGeom prst="rect">
            <a:avLst/>
          </a:prstGeom>
        </p:spPr>
        <p:txBody>
          <a:bodyPr/>
          <a:lstStyle/>
          <a:p>
            <a:pPr marL="548640" indent="-548640" defTabSz="2194505">
              <a:spcBef>
                <a:spcPts val="4000"/>
              </a:spcBef>
              <a:defRPr sz="6300"/>
            </a:pPr>
            <a:r>
              <a:rPr b="1"/>
              <a:t>Mt 5:17-19 </a:t>
            </a:r>
            <a:r>
              <a:t>17 Do not think that I [Jesus] have come to abolish the Torah or the Prophets. I have not come to abolish them but to fulfil them. 18 For truly I say to you, until heaven and earth pass away, </a:t>
            </a:r>
            <a:r>
              <a:rPr i="1" u="sng"/>
              <a:t>not an iota, not a dot,</a:t>
            </a:r>
            <a:r>
              <a:t> will pass from the Torah until all is accomplished. 19 Therefore whoever relaxes one of the least of these commandments and teaches others to do the same will be called least in the kingdom of heaven, but whoever does them and teaches them will be called great in the kingdom of heaven.</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19" name="יוֹד"/>
          <p:cNvSpPr txBox="1"/>
          <p:nvPr>
            <p:ph type="body" idx="1"/>
          </p:nvPr>
        </p:nvSpPr>
        <p:spPr>
          <a:xfrm>
            <a:off x="1206499" y="3680627"/>
            <a:ext cx="21971001" cy="6354746"/>
          </a:xfrm>
          <a:prstGeom prst="rect">
            <a:avLst/>
          </a:prstGeom>
        </p:spPr>
        <p:txBody>
          <a:bodyPr/>
          <a:lstStyle>
            <a:lvl1pPr defTabSz="1341086">
              <a:defRPr spc="-880" sz="44000">
                <a:latin typeface="Times New Roman"/>
                <a:ea typeface="Times New Roman"/>
                <a:cs typeface="Times New Roman"/>
                <a:sym typeface="Times New Roman"/>
              </a:defRPr>
            </a:lvl1pPr>
          </a:lstStyle>
          <a:p>
            <a:pPr/>
            <a:r>
              <a:t>יוֹד</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0_BasicBlack">
  <a:themeElements>
    <a:clrScheme name="20_BasicBlac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0_BasicBlack">
      <a:majorFont>
        <a:latin typeface="Helvetica Neue"/>
        <a:ea typeface="Helvetica Neue"/>
        <a:cs typeface="Helvetica Neue"/>
      </a:majorFont>
      <a:minorFont>
        <a:latin typeface="Helvetica Neue"/>
        <a:ea typeface="Helvetica Neue"/>
        <a:cs typeface="Helvetica Neue"/>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0_BasicBlack">
  <a:themeElements>
    <a:clrScheme name="20_BasicBlac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0_BasicBlack">
      <a:majorFont>
        <a:latin typeface="Helvetica Neue"/>
        <a:ea typeface="Helvetica Neue"/>
        <a:cs typeface="Helvetica Neue"/>
      </a:majorFont>
      <a:minorFont>
        <a:latin typeface="Helvetica Neue"/>
        <a:ea typeface="Helvetica Neue"/>
        <a:cs typeface="Helvetica Neue"/>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