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3" name="Shape 173"/>
          <p:cNvSpPr/>
          <p:nvPr>
            <p:ph type="sldImg"/>
          </p:nvPr>
        </p:nvSpPr>
        <p:spPr>
          <a:xfrm>
            <a:off x="1143000" y="685800"/>
            <a:ext cx="4572000" cy="3429000"/>
          </a:xfrm>
          <a:prstGeom prst="rect">
            <a:avLst/>
          </a:prstGeom>
        </p:spPr>
        <p:txBody>
          <a:bodyPr/>
          <a:lstStyle/>
          <a:p>
            <a:pPr/>
          </a:p>
        </p:txBody>
      </p:sp>
      <p:sp>
        <p:nvSpPr>
          <p:cNvPr id="174" name="Shape 17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7" name="Body Level One…"/>
          <p:cNvSpPr txBox="1"/>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Close-up of wild plants growing between rocks"/>
          <p:cNvSpPr/>
          <p:nvPr>
            <p:ph type="pic" sz="quarter" idx="21"/>
          </p:nvPr>
        </p:nvSpPr>
        <p:spPr>
          <a:xfrm>
            <a:off x="15430500" y="7085409"/>
            <a:ext cx="8128000" cy="5410201"/>
          </a:xfrm>
          <a:prstGeom prst="rect">
            <a:avLst/>
          </a:prstGeom>
        </p:spPr>
        <p:txBody>
          <a:bodyPr lIns="91439" tIns="45719" rIns="91439" bIns="45719">
            <a:noAutofit/>
          </a:bodyPr>
          <a:lstStyle/>
          <a:p>
            <a:pPr/>
          </a:p>
        </p:txBody>
      </p:sp>
      <p:sp>
        <p:nvSpPr>
          <p:cNvPr id="125" name="Large rock formation under dark clouds with a dirt road in the foreground"/>
          <p:cNvSpPr/>
          <p:nvPr>
            <p:ph type="pic" idx="22"/>
          </p:nvPr>
        </p:nvSpPr>
        <p:spPr>
          <a:xfrm>
            <a:off x="-2933700" y="1270000"/>
            <a:ext cx="22699133" cy="11277600"/>
          </a:xfrm>
          <a:prstGeom prst="rect">
            <a:avLst/>
          </a:prstGeom>
        </p:spPr>
        <p:txBody>
          <a:bodyPr lIns="91439" tIns="45719" rIns="91439" bIns="45719">
            <a:noAutofit/>
          </a:bodyPr>
          <a:lstStyle/>
          <a:p>
            <a:pPr/>
          </a:p>
        </p:txBody>
      </p:sp>
      <p:sp>
        <p:nvSpPr>
          <p:cNvPr id="126" name="Close-up of a wild plant growing between lava rocks"/>
          <p:cNvSpPr/>
          <p:nvPr>
            <p:ph type="pic" sz="quarter" idx="23"/>
          </p:nvPr>
        </p:nvSpPr>
        <p:spPr>
          <a:xfrm>
            <a:off x="15430500" y="1270000"/>
            <a:ext cx="8128000" cy="54102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waterfall surrounded by a green rocky landscape"/>
          <p:cNvSpPr/>
          <p:nvPr>
            <p:ph type="pic" idx="21"/>
          </p:nvPr>
        </p:nvSpPr>
        <p:spPr>
          <a:xfrm>
            <a:off x="-1511300" y="-3721100"/>
            <a:ext cx="28511500" cy="19030242"/>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 name="Slide Number"/>
          <p:cNvSpPr txBox="1"/>
          <p:nvPr>
            <p:ph type="sldNum" sz="quarter" idx="2"/>
          </p:nvPr>
        </p:nvSpPr>
        <p:spPr>
          <a:xfrm>
            <a:off x="23228300" y="12979400"/>
            <a:ext cx="393700" cy="469900"/>
          </a:xfrm>
          <a:prstGeom prst="rect">
            <a:avLst/>
          </a:prstGeom>
        </p:spPr>
        <p:txBody>
          <a:bodyPr anchor="ctr"/>
          <a:lstStyle>
            <a:lvl1pPr defTabSz="825500">
              <a:defRPr sz="2200">
                <a:solidFill>
                  <a:srgbClr val="324863"/>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56"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3" name="Line"/>
          <p:cNvSpPr/>
          <p:nvPr/>
        </p:nvSpPr>
        <p:spPr>
          <a:xfrm>
            <a:off x="762000" y="3606800"/>
            <a:ext cx="22860000" cy="0"/>
          </a:xfrm>
          <a:prstGeom prst="line">
            <a:avLst/>
          </a:prstGeom>
          <a:ln w="12700">
            <a:solidFill>
              <a:srgbClr val="7996B9"/>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64" name="Line"/>
          <p:cNvSpPr/>
          <p:nvPr/>
        </p:nvSpPr>
        <p:spPr>
          <a:xfrm>
            <a:off x="762000" y="3683000"/>
            <a:ext cx="22860000" cy="0"/>
          </a:xfrm>
          <a:prstGeom prst="line">
            <a:avLst/>
          </a:prstGeom>
          <a:ln w="12700">
            <a:solidFill>
              <a:srgbClr val="7996B9"/>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65" name="Title Text"/>
          <p:cNvSpPr txBox="1"/>
          <p:nvPr>
            <p:ph type="title"/>
          </p:nvPr>
        </p:nvSpPr>
        <p:spPr>
          <a:xfrm>
            <a:off x="673100" y="622300"/>
            <a:ext cx="23050500" cy="2870200"/>
          </a:xfrm>
          <a:prstGeom prst="rect">
            <a:avLst/>
          </a:prstGeom>
        </p:spPr>
        <p:txBody>
          <a:bodyPr anchor="ctr"/>
          <a:lstStyle>
            <a:lvl1pPr defTabSz="825500">
              <a:lnSpc>
                <a:spcPct val="100000"/>
              </a:lnSpc>
              <a:defRPr b="0" spc="-180" sz="9000">
                <a:solidFill>
                  <a:srgbClr val="314864"/>
                </a:solidFill>
                <a:latin typeface="Didot"/>
                <a:ea typeface="Didot"/>
                <a:cs typeface="Didot"/>
                <a:sym typeface="Didot"/>
              </a:defRPr>
            </a:lvl1pPr>
          </a:lstStyle>
          <a:p>
            <a:pPr/>
            <a:r>
              <a:t>Title Text</a:t>
            </a:r>
          </a:p>
        </p:txBody>
      </p:sp>
      <p:sp>
        <p:nvSpPr>
          <p:cNvPr id="166" name="Body Level One…"/>
          <p:cNvSpPr txBox="1"/>
          <p:nvPr>
            <p:ph type="body" idx="1"/>
          </p:nvPr>
        </p:nvSpPr>
        <p:spPr>
          <a:xfrm>
            <a:off x="673100" y="4191000"/>
            <a:ext cx="23050500" cy="8890000"/>
          </a:xfrm>
          <a:prstGeom prst="rect">
            <a:avLst/>
          </a:prstGeom>
        </p:spPr>
        <p:txBody>
          <a:bodyPr anchor="ctr"/>
          <a:lstStyle>
            <a:lvl1pPr marL="736600" indent="-736600" defTabSz="825500">
              <a:lnSpc>
                <a:spcPct val="100000"/>
              </a:lnSpc>
              <a:spcBef>
                <a:spcPts val="5900"/>
              </a:spcBef>
              <a:buClr>
                <a:srgbClr val="5C86B9"/>
              </a:buClr>
              <a:buSzPct val="70000"/>
              <a:buFont typeface="Zapf Dingbats"/>
              <a:buChar char="✤"/>
              <a:defRPr sz="5200">
                <a:solidFill>
                  <a:srgbClr val="000000"/>
                </a:solidFill>
                <a:latin typeface="Palatino"/>
                <a:ea typeface="Palatino"/>
                <a:cs typeface="Palatino"/>
                <a:sym typeface="Palatino"/>
              </a:defRPr>
            </a:lvl1pPr>
            <a:lvl2pPr marL="1473200" indent="-736600" defTabSz="825500">
              <a:lnSpc>
                <a:spcPct val="100000"/>
              </a:lnSpc>
              <a:spcBef>
                <a:spcPts val="5900"/>
              </a:spcBef>
              <a:buClr>
                <a:srgbClr val="5C86B9"/>
              </a:buClr>
              <a:buSzPct val="70000"/>
              <a:buFont typeface="Zapf Dingbats"/>
              <a:buChar char="✤"/>
              <a:defRPr sz="5200">
                <a:solidFill>
                  <a:srgbClr val="000000"/>
                </a:solidFill>
                <a:latin typeface="Palatino"/>
                <a:ea typeface="Palatino"/>
                <a:cs typeface="Palatino"/>
                <a:sym typeface="Palatino"/>
              </a:defRPr>
            </a:lvl2pPr>
            <a:lvl3pPr marL="2209800" indent="-736600" defTabSz="825500">
              <a:lnSpc>
                <a:spcPct val="100000"/>
              </a:lnSpc>
              <a:spcBef>
                <a:spcPts val="5900"/>
              </a:spcBef>
              <a:buClr>
                <a:srgbClr val="5C86B9"/>
              </a:buClr>
              <a:buSzPct val="70000"/>
              <a:buFont typeface="Zapf Dingbats"/>
              <a:buChar char="✤"/>
              <a:defRPr sz="5200">
                <a:solidFill>
                  <a:srgbClr val="000000"/>
                </a:solidFill>
                <a:latin typeface="Palatino"/>
                <a:ea typeface="Palatino"/>
                <a:cs typeface="Palatino"/>
                <a:sym typeface="Palatino"/>
              </a:defRPr>
            </a:lvl3pPr>
            <a:lvl4pPr marL="2946400" indent="-736600" defTabSz="825500">
              <a:lnSpc>
                <a:spcPct val="100000"/>
              </a:lnSpc>
              <a:spcBef>
                <a:spcPts val="5900"/>
              </a:spcBef>
              <a:buClr>
                <a:srgbClr val="5C86B9"/>
              </a:buClr>
              <a:buSzPct val="70000"/>
              <a:buFont typeface="Zapf Dingbats"/>
              <a:buChar char="✤"/>
              <a:defRPr sz="5200">
                <a:solidFill>
                  <a:srgbClr val="000000"/>
                </a:solidFill>
                <a:latin typeface="Palatino"/>
                <a:ea typeface="Palatino"/>
                <a:cs typeface="Palatino"/>
                <a:sym typeface="Palatino"/>
              </a:defRPr>
            </a:lvl4pPr>
            <a:lvl5pPr marL="3683000" indent="-736600" defTabSz="825500">
              <a:lnSpc>
                <a:spcPct val="100000"/>
              </a:lnSpc>
              <a:spcBef>
                <a:spcPts val="5900"/>
              </a:spcBef>
              <a:buClr>
                <a:srgbClr val="5C86B9"/>
              </a:buClr>
              <a:buSzPct val="70000"/>
              <a:buFont typeface="Zapf Dingbats"/>
              <a:buChar char="✤"/>
              <a:defRPr sz="5200">
                <a:solidFill>
                  <a:srgbClr val="000000"/>
                </a:solidFill>
                <a:latin typeface="Palatino"/>
                <a:ea typeface="Palatino"/>
                <a:cs typeface="Palatino"/>
                <a:sym typeface="Palatino"/>
              </a:defRPr>
            </a:lvl5pPr>
          </a:lstStyle>
          <a:p>
            <a:pPr/>
            <a:r>
              <a:t>Body Level One</a:t>
            </a:r>
          </a:p>
          <a:p>
            <a:pPr lvl="1"/>
            <a:r>
              <a:t>Body Level Two</a:t>
            </a:r>
          </a:p>
          <a:p>
            <a:pPr lvl="2"/>
            <a:r>
              <a:t>Body Level Three</a:t>
            </a:r>
          </a:p>
          <a:p>
            <a:pPr lvl="3"/>
            <a:r>
              <a:t>Body Level Four</a:t>
            </a:r>
          </a:p>
          <a:p>
            <a:pPr lvl="4"/>
            <a:r>
              <a:t>Body Level Five</a:t>
            </a:r>
          </a:p>
        </p:txBody>
      </p:sp>
      <p:sp>
        <p:nvSpPr>
          <p:cNvPr id="167" name="Slide Number"/>
          <p:cNvSpPr txBox="1"/>
          <p:nvPr>
            <p:ph type="sldNum" sz="quarter" idx="2"/>
          </p:nvPr>
        </p:nvSpPr>
        <p:spPr>
          <a:xfrm>
            <a:off x="23228300" y="12979400"/>
            <a:ext cx="393700" cy="469900"/>
          </a:xfrm>
          <a:prstGeom prst="rect">
            <a:avLst/>
          </a:prstGeom>
        </p:spPr>
        <p:txBody>
          <a:bodyPr anchor="ctr"/>
          <a:lstStyle>
            <a:lvl1pPr defTabSz="825500">
              <a:defRPr sz="2200">
                <a:solidFill>
                  <a:srgbClr val="314864"/>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Green, hilly landscape"/>
          <p:cNvSpPr/>
          <p:nvPr>
            <p:ph type="pic" idx="21"/>
          </p:nvPr>
        </p:nvSpPr>
        <p:spPr>
          <a:xfrm>
            <a:off x="-431800" y="-4038600"/>
            <a:ext cx="29464000" cy="18034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 </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3" name="Body Level One…"/>
          <p:cNvSpPr txBox="1"/>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4" name="Moss-covered rocks"/>
          <p:cNvSpPr/>
          <p:nvPr>
            <p:ph type="pic" sz="half" idx="21"/>
          </p:nvPr>
        </p:nvSpPr>
        <p:spPr>
          <a:xfrm>
            <a:off x="12052303" y="1270000"/>
            <a:ext cx="11188406" cy="11209889"/>
          </a:xfrm>
          <a:prstGeom prst="rect">
            <a:avLst/>
          </a:prstGeom>
        </p:spPr>
        <p:txBody>
          <a:bodyPr lIns="91439" tIns="45719" rIns="91439" bIns="45719">
            <a:noAutofit/>
          </a:bodyPr>
          <a:lstStyle/>
          <a:p>
            <a:pP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1"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2"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63" name="Large rock formation under dark clouds with a dirt road in the foreground"/>
          <p:cNvSpPr/>
          <p:nvPr>
            <p:ph type="pic" idx="22"/>
          </p:nvPr>
        </p:nvSpPr>
        <p:spPr>
          <a:xfrm>
            <a:off x="6380200" y="1263848"/>
            <a:ext cx="22529801" cy="11193471"/>
          </a:xfrm>
          <a:prstGeom prst="rect">
            <a:avLst/>
          </a:prstGeom>
        </p:spPr>
        <p:txBody>
          <a:bodyPr lIns="91439" tIns="45719" rIns="91439" bIns="45719">
            <a:noAutofit/>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hyperlink" Target="https://www.youtube.com/playlist?list=PLC9hyRFKvtkDLpoMgxrJ1UWnySRu4iRas" TargetMode="External"/><Relationship Id="rId4" Type="http://schemas.openxmlformats.org/officeDocument/2006/relationships/image" Target="../media/image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www.firmfoundation.org.nz/isaiah/" TargetMode="External"/><Relationship Id="rId3" Type="http://schemas.openxmlformats.org/officeDocument/2006/relationships/image" Target="../media/image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6" name="Isaiah 40…"/>
          <p:cNvSpPr txBox="1"/>
          <p:nvPr>
            <p:ph type="title"/>
          </p:nvPr>
        </p:nvSpPr>
        <p:spPr>
          <a:prstGeom prst="rect">
            <a:avLst/>
          </a:prstGeom>
        </p:spPr>
        <p:txBody>
          <a:bodyPr/>
          <a:lstStyle/>
          <a:p>
            <a:pPr/>
            <a:r>
              <a:t>Isaiah 40</a:t>
            </a:r>
          </a:p>
          <a:p>
            <a:pPr>
              <a:defRPr spc="-190" sz="9500"/>
            </a:pPr>
            <a:r>
              <a:t>Comfort My People</a:t>
            </a:r>
          </a:p>
        </p:txBody>
      </p:sp>
      <p:sp>
        <p:nvSpPr>
          <p:cNvPr id="177" name="Jeff Coleman, 1 February 2022"/>
          <p:cNvSpPr txBox="1"/>
          <p:nvPr>
            <p:ph type="body" idx="22"/>
          </p:nvPr>
        </p:nvSpPr>
        <p:spPr>
          <a:prstGeom prst="rect">
            <a:avLst/>
          </a:prstGeom>
          <a:extLst>
            <a:ext uri="{C572A759-6A51-4108-AA02-DFA0A04FC94B}">
              <ma14:wrappingTextBoxFlag xmlns:ma14="http://schemas.microsoft.com/office/mac/drawingml/2011/main" val="1"/>
            </a:ext>
          </a:extLst>
        </p:spPr>
        <p:txBody>
          <a:bodyPr/>
          <a:lstStyle/>
          <a:p>
            <a:pPr/>
            <a:r>
              <a:t>Jeff Coleman, 1 February 2022</a:t>
            </a:r>
          </a:p>
        </p:txBody>
      </p:sp>
      <p:sp>
        <p:nvSpPr>
          <p:cNvPr id="178" name="Insights in Isaiah"/>
          <p:cNvSpPr txBox="1"/>
          <p:nvPr>
            <p:ph type="body" sz="quarter" idx="1"/>
          </p:nvPr>
        </p:nvSpPr>
        <p:spPr>
          <a:prstGeom prst="rect">
            <a:avLst/>
          </a:prstGeom>
        </p:spPr>
        <p:txBody>
          <a:bodyPr/>
          <a:lstStyle/>
          <a:p>
            <a:pPr/>
            <a:r>
              <a:t>Insights in Isaiah</a:t>
            </a:r>
          </a:p>
        </p:txBody>
      </p:sp>
      <p:pic>
        <p:nvPicPr>
          <p:cNvPr id="179" name="FFNZ Logo (Words).jpeg" descr="FFNZ Logo (Words).jpeg"/>
          <p:cNvPicPr>
            <a:picLocks noChangeAspect="1"/>
          </p:cNvPicPr>
          <p:nvPr/>
        </p:nvPicPr>
        <p:blipFill>
          <a:blip r:embed="rId3">
            <a:extLst/>
          </a:blip>
          <a:stretch>
            <a:fillRect/>
          </a:stretch>
        </p:blipFill>
        <p:spPr>
          <a:xfrm>
            <a:off x="19861865" y="2713658"/>
            <a:ext cx="4254623" cy="2530083"/>
          </a:xfrm>
          <a:prstGeom prst="rect">
            <a:avLst/>
          </a:prstGeom>
          <a:ln w="12700">
            <a:miter lim="400000"/>
          </a:ln>
        </p:spPr>
      </p:pic>
      <p:pic>
        <p:nvPicPr>
          <p:cNvPr id="180" name="Cavy Logo Border.png" descr="Cavy Logo Border.png"/>
          <p:cNvPicPr>
            <a:picLocks noChangeAspect="1"/>
          </p:cNvPicPr>
          <p:nvPr/>
        </p:nvPicPr>
        <p:blipFill>
          <a:blip r:embed="rId4">
            <a:extLst/>
          </a:blip>
          <a:stretch>
            <a:fillRect/>
          </a:stretch>
        </p:blipFill>
        <p:spPr>
          <a:xfrm>
            <a:off x="18782146" y="318670"/>
            <a:ext cx="5358390" cy="2211914"/>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8" name="Three Voices of Comfort"/>
          <p:cNvSpPr txBox="1"/>
          <p:nvPr>
            <p:ph type="title"/>
          </p:nvPr>
        </p:nvSpPr>
        <p:spPr>
          <a:prstGeom prst="rect">
            <a:avLst/>
          </a:prstGeom>
        </p:spPr>
        <p:txBody>
          <a:bodyPr/>
          <a:lstStyle/>
          <a:p>
            <a:pPr/>
            <a:r>
              <a:t>Three Voices of Comfort</a:t>
            </a:r>
          </a:p>
        </p:txBody>
      </p:sp>
      <p:sp>
        <p:nvSpPr>
          <p:cNvPr id="209" name="First Voice: Prepare a Highway for Our God"/>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First Voice: Prepare a Highway for Our God</a:t>
            </a:r>
          </a:p>
        </p:txBody>
      </p:sp>
      <p:sp>
        <p:nvSpPr>
          <p:cNvPr id="210" name="Is 40:3-5 3 A voice [Isaiah’s] cries, In the wilderness (מִדְבָּר) prepare the road (דֶּ֫רֶךְ) of Yahweh (יהוה). Make straight in the desert (עֲרָבָה) a highway (מְסִלָּה) for our God (אֱלֹהִים). 4 Every valley shall be lifted up, and every mountain and "/>
          <p:cNvSpPr txBox="1"/>
          <p:nvPr>
            <p:ph type="body" idx="1"/>
          </p:nvPr>
        </p:nvSpPr>
        <p:spPr>
          <a:prstGeom prst="rect">
            <a:avLst/>
          </a:prstGeom>
        </p:spPr>
        <p:txBody>
          <a:bodyPr/>
          <a:lstStyle/>
          <a:p>
            <a:pPr marL="499872" indent="-499872" defTabSz="1999437">
              <a:spcBef>
                <a:spcPts val="3600"/>
              </a:spcBef>
              <a:defRPr sz="6560"/>
            </a:pPr>
            <a:r>
              <a:rPr b="1"/>
              <a:t>Is 40:3-5</a:t>
            </a:r>
            <a:r>
              <a:t> 3 A voice [Isaiah’s] cries, In the wilderness (מִדְבָּר) prepare the road (דֶּ֫רֶךְ) of Yahweh (יהוה). Make straight in the desert (עֲרָבָה) a highway (מְסִלָּה) for our God (אֱלֹהִים). 4 Every valley shall be lifted up, and every mountain and hill be made low. The uneven ground shall become level, and the rough places a plain. 5 And the glory of Yahweh shall be revealed (גלה), and all flesh shall see it together, for the mouth of Yahweh has spoken.</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2" name="Three Voices of Comfort"/>
          <p:cNvSpPr txBox="1"/>
          <p:nvPr>
            <p:ph type="title"/>
          </p:nvPr>
        </p:nvSpPr>
        <p:spPr>
          <a:prstGeom prst="rect">
            <a:avLst/>
          </a:prstGeom>
        </p:spPr>
        <p:txBody>
          <a:bodyPr/>
          <a:lstStyle/>
          <a:p>
            <a:pPr/>
            <a:r>
              <a:t>Three Voices of Comfort</a:t>
            </a:r>
          </a:p>
        </p:txBody>
      </p:sp>
      <p:sp>
        <p:nvSpPr>
          <p:cNvPr id="213" name="Second Voice: God’s Word Stands Forever"/>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Second Voice: God’s Word Stands Forever</a:t>
            </a:r>
          </a:p>
        </p:txBody>
      </p:sp>
      <p:sp>
        <p:nvSpPr>
          <p:cNvPr id="214" name="Is 40:6-8 6 A voice [God’s] says, Cry! And I [Isaiah] said, What shall I cry? All flesh is grass, and all its beauty is like the flower of the field. 7 The grass withers, the flower fades when the breath (רוּחַ) of Yahweh blows on it. Surely the people a"/>
          <p:cNvSpPr txBox="1"/>
          <p:nvPr>
            <p:ph type="body" idx="1"/>
          </p:nvPr>
        </p:nvSpPr>
        <p:spPr>
          <a:prstGeom prst="rect">
            <a:avLst/>
          </a:prstGeom>
        </p:spPr>
        <p:txBody>
          <a:bodyPr/>
          <a:lstStyle/>
          <a:p>
            <a:pPr marL="560831" indent="-560831" defTabSz="2243271">
              <a:spcBef>
                <a:spcPts val="4100"/>
              </a:spcBef>
              <a:defRPr sz="7360"/>
            </a:pPr>
            <a:r>
              <a:rPr b="1"/>
              <a:t>Is 40:6-8</a:t>
            </a:r>
            <a:r>
              <a:t> 6 A voice [God’s] says, Cry! And I [Isaiah] said, What shall I cry? All flesh is grass, and all its beauty is like the flower of the field. 7 The grass withers, the flower fades when the breath (רוּחַ) of Yahweh blows on it. Surely the people are grass. 8 The grass withers, the flower fades, but the word (דָּבָר) of our God will stand forever (עוֹלָם).</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6" name="Three Voices of Comfort"/>
          <p:cNvSpPr txBox="1"/>
          <p:nvPr>
            <p:ph type="title"/>
          </p:nvPr>
        </p:nvSpPr>
        <p:spPr>
          <a:prstGeom prst="rect">
            <a:avLst/>
          </a:prstGeom>
        </p:spPr>
        <p:txBody>
          <a:bodyPr/>
          <a:lstStyle/>
          <a:p>
            <a:pPr/>
            <a:r>
              <a:t>Three Voices of Comfort</a:t>
            </a:r>
          </a:p>
        </p:txBody>
      </p:sp>
      <p:sp>
        <p:nvSpPr>
          <p:cNvPr id="217" name="Third Voice: the Gentle Shepherd"/>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Third Voice: the Gentle Shepherd</a:t>
            </a:r>
          </a:p>
        </p:txBody>
      </p:sp>
      <p:sp>
        <p:nvSpPr>
          <p:cNvPr id="218" name="Is 40:9-11 9 Go on up to a high mountain (הַר־גָּבֹ֤הַ), Zion, herald of good news/the gospel (מְבַשֶּׂ֣רֶת). Lift up your voice with strength, Jerusalem, herald of good news/the gospel (מְבַשֶּׂ֖רֶת). Lift it up, fear not. Say to the cities of Judah, Be"/>
          <p:cNvSpPr txBox="1"/>
          <p:nvPr>
            <p:ph type="body" idx="1"/>
          </p:nvPr>
        </p:nvSpPr>
        <p:spPr>
          <a:prstGeom prst="rect">
            <a:avLst/>
          </a:prstGeom>
        </p:spPr>
        <p:txBody>
          <a:bodyPr/>
          <a:lstStyle/>
          <a:p>
            <a:pPr marL="451104" indent="-451104" defTabSz="1804370">
              <a:spcBef>
                <a:spcPts val="3300"/>
              </a:spcBef>
              <a:defRPr sz="5920"/>
            </a:pPr>
            <a:r>
              <a:rPr b="1"/>
              <a:t>Is 40:9-11</a:t>
            </a:r>
            <a:r>
              <a:t> 9 Go on up to a high mountain (הַר־גָּבֹ֤הַ), Zion, herald of good news/the gospel (מְבַשֶּׂ֣רֶת). Lift up your voice with strength, Jerusalem, herald of good news/the gospel (מְבַשֶּׂ֖רֶת). Lift it up, fear not. Say to the cities of Judah, Behold your God! 10 Behold, Lord Yahweh (אֲדֹנָ֤י יְהוִה) comes with might (חָזָק), and his arm rules for him. Behold, his reward (שָׂכָר) is with him, and his recompense before him. 11 He will tend his flock like a shepherd. He will gather the lambs in his arms. He will carry them in his bosom and gently lead those that are with young.</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0" name="The Incomparable Creator-King"/>
          <p:cNvSpPr txBox="1"/>
          <p:nvPr>
            <p:ph type="title"/>
          </p:nvPr>
        </p:nvSpPr>
        <p:spPr>
          <a:prstGeom prst="rect">
            <a:avLst/>
          </a:prstGeom>
        </p:spPr>
        <p:txBody>
          <a:bodyPr/>
          <a:lstStyle/>
          <a:p>
            <a:pPr/>
            <a:r>
              <a:t>The Incomparable Creator-King</a:t>
            </a:r>
          </a:p>
        </p:txBody>
      </p:sp>
      <p:sp>
        <p:nvSpPr>
          <p:cNvPr id="221" name="God Compared to the Nation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God Compared to the Nations</a:t>
            </a:r>
          </a:p>
        </p:txBody>
      </p:sp>
      <p:sp>
        <p:nvSpPr>
          <p:cNvPr id="222" name="Is 40:12-17 12 Who has measured the waters in the hollow of his hand, marked off the heavens with a span [of his hand] (זֶרֶת), enclosed the dust of the earth in a measure, and weighed the mountains in scales and the hills in a balance? 13 Who has measur"/>
          <p:cNvSpPr txBox="1"/>
          <p:nvPr>
            <p:ph type="body" idx="1"/>
          </p:nvPr>
        </p:nvSpPr>
        <p:spPr>
          <a:prstGeom prst="rect">
            <a:avLst/>
          </a:prstGeom>
        </p:spPr>
        <p:txBody>
          <a:bodyPr/>
          <a:lstStyle/>
          <a:p>
            <a:pPr marL="371856" indent="-371856" defTabSz="1487386">
              <a:spcBef>
                <a:spcPts val="2700"/>
              </a:spcBef>
              <a:defRPr sz="4880"/>
            </a:pPr>
            <a:r>
              <a:rPr b="1"/>
              <a:t>Is 40:12-17</a:t>
            </a:r>
            <a:r>
              <a:t> 12 Who has measured the waters in the hollow of his hand, marked off the heavens with a span [of his hand] (זֶרֶת), enclosed the dust of the earth in a measure, and weighed the mountains in scales and the hills in a balance? 13 Who has measured/directed the Spirit (רוּחַ) of Yahweh, or what man shows him his counsel? 14 Whom did he consult, and who made him understand (בין)? Who taught him the path of justice (מִשְׁפָּט), taught him knowledge (דַּ֫עַת), and showed him the way (דֶּ֫רֶךְ) of understanding (תְּבוּנָה)? 15 Behold, the nations (גּוֹיִם֙) are like a drop from a bucket and are accounted as the dust on the scales. Behold, he takes up the coastlands (אִיִּ֖ים) like fine dust. 16 Lebanon would not suffice for fuel, nor are its beasts enough for a burnt offering. 17 All the nations are as nothing before him. They are accounted by him as less than nothing and emptiness.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4" name="The Incomparable Creator-King"/>
          <p:cNvSpPr txBox="1"/>
          <p:nvPr>
            <p:ph type="title"/>
          </p:nvPr>
        </p:nvSpPr>
        <p:spPr>
          <a:prstGeom prst="rect">
            <a:avLst/>
          </a:prstGeom>
        </p:spPr>
        <p:txBody>
          <a:bodyPr/>
          <a:lstStyle/>
          <a:p>
            <a:pPr/>
            <a:r>
              <a:t>The Incomparable Creator-King</a:t>
            </a:r>
          </a:p>
        </p:txBody>
      </p:sp>
      <p:sp>
        <p:nvSpPr>
          <p:cNvPr id="225" name="God Compared to Idol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God Compared to Idols</a:t>
            </a:r>
          </a:p>
        </p:txBody>
      </p:sp>
      <p:sp>
        <p:nvSpPr>
          <p:cNvPr id="226" name="Is 40:18-20 18 To whom then will you liken God, or what likeness (דְּמוּת) compares with him? 19 An idol (פֶּ֫סֶל)! A craftsman casts it, and a goldsmith overlays it with gold and casts for it silver chains. 20 He who is too impoverished for an offering "/>
          <p:cNvSpPr txBox="1"/>
          <p:nvPr>
            <p:ph type="body" idx="1"/>
          </p:nvPr>
        </p:nvSpPr>
        <p:spPr>
          <a:prstGeom prst="rect">
            <a:avLst/>
          </a:prstGeom>
        </p:spPr>
        <p:txBody>
          <a:bodyPr/>
          <a:lstStyle/>
          <a:p>
            <a:pPr marL="554736" indent="-554736" defTabSz="2218888">
              <a:spcBef>
                <a:spcPts val="4000"/>
              </a:spcBef>
              <a:defRPr sz="7280"/>
            </a:pPr>
            <a:r>
              <a:rPr b="1"/>
              <a:t>Is 40:18-20</a:t>
            </a:r>
            <a:r>
              <a:t> 18 To whom then will you liken God, or what likeness (דְּמוּת) compares with him? 19 An idol (פֶּ֫סֶל)! A craftsman casts it, and a goldsmith overlays it with gold and casts for it silver chains. 20 He who is too impoverished for an offering chooses wood that will not rot. He seeks out a skillful craftsman to set up an idol (פֶּ֫סֶל) that will not move.</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8" name="The Incomparable Creator-King"/>
          <p:cNvSpPr txBox="1"/>
          <p:nvPr>
            <p:ph type="title"/>
          </p:nvPr>
        </p:nvSpPr>
        <p:spPr>
          <a:prstGeom prst="rect">
            <a:avLst/>
          </a:prstGeom>
        </p:spPr>
        <p:txBody>
          <a:bodyPr/>
          <a:lstStyle/>
          <a:p>
            <a:pPr/>
            <a:r>
              <a:t>The Incomparable Creator-King</a:t>
            </a:r>
          </a:p>
        </p:txBody>
      </p:sp>
      <p:sp>
        <p:nvSpPr>
          <p:cNvPr id="229" name="God Compared to Men and King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God Compared to Men and Kings</a:t>
            </a:r>
          </a:p>
        </p:txBody>
      </p:sp>
      <p:sp>
        <p:nvSpPr>
          <p:cNvPr id="230" name="Is 40:21-24 21 Do you not know? Do you not hear? Has it not been told you from the beginning? Have you not understood (בין) from the foundations of the earth? 22 It is he who sits above the circle (חוּג) of the earth, and its inhabitants are like grassho"/>
          <p:cNvSpPr txBox="1"/>
          <p:nvPr>
            <p:ph type="body" idx="1"/>
          </p:nvPr>
        </p:nvSpPr>
        <p:spPr>
          <a:prstGeom prst="rect">
            <a:avLst/>
          </a:prstGeom>
        </p:spPr>
        <p:txBody>
          <a:bodyPr/>
          <a:lstStyle/>
          <a:p>
            <a:pPr marL="438912" indent="-438912" defTabSz="1755604">
              <a:spcBef>
                <a:spcPts val="3200"/>
              </a:spcBef>
              <a:defRPr sz="5760"/>
            </a:pPr>
            <a:r>
              <a:rPr b="1"/>
              <a:t>Is 40:21-24</a:t>
            </a:r>
            <a:r>
              <a:t> 21 Do you not know? Do you not hear? Has it not been told you from the beginning? Have you not understood (בין) from the foundations of the earth? 22 It is he who sits above the circle (חוּג) of the earth, and its inhabitants are like grasshoppers (חָגָב), who stretches out the heavens like a curtain and spreads them like a tent to dwell in, 23 who brings dignitaries (רוֹזְנִ֖ים) to nothing and makes the rulers/judges (שׁפט) of the earth as emptiness. 24 Scarcely are they planted, scarcely sown, scarcely has their stem taken root in the earth, when he blows on them, they wither, and the tempest carries them off like stubble.</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2" name="The Incomparable Creator-King"/>
          <p:cNvSpPr txBox="1"/>
          <p:nvPr>
            <p:ph type="title"/>
          </p:nvPr>
        </p:nvSpPr>
        <p:spPr>
          <a:prstGeom prst="rect">
            <a:avLst/>
          </a:prstGeom>
        </p:spPr>
        <p:txBody>
          <a:bodyPr/>
          <a:lstStyle/>
          <a:p>
            <a:pPr/>
            <a:r>
              <a:t>The Incomparable Creator-King</a:t>
            </a:r>
          </a:p>
        </p:txBody>
      </p:sp>
      <p:sp>
        <p:nvSpPr>
          <p:cNvPr id="233" name="The Creator-King over the Heaven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The Creator-King over the Heavens</a:t>
            </a:r>
          </a:p>
        </p:txBody>
      </p:sp>
      <p:sp>
        <p:nvSpPr>
          <p:cNvPr id="234" name="Is 40:25-26 25 To whom then will you compare me, that I should be like him? says the Holy One (קָדֽוֹשׁ). 26 Lift up your eyes on high and see. Who created (ברא) these? He who brings out their host by number, calling them all by name. By the greatness of"/>
          <p:cNvSpPr txBox="1"/>
          <p:nvPr>
            <p:ph type="body" idx="1"/>
          </p:nvPr>
        </p:nvSpPr>
        <p:spPr>
          <a:prstGeom prst="rect">
            <a:avLst/>
          </a:prstGeom>
        </p:spPr>
        <p:txBody>
          <a:bodyPr/>
          <a:lstStyle/>
          <a:p>
            <a:pPr marL="591312" indent="-591312" defTabSz="2365188">
              <a:spcBef>
                <a:spcPts val="4300"/>
              </a:spcBef>
              <a:defRPr sz="7760"/>
            </a:pPr>
            <a:r>
              <a:rPr b="1"/>
              <a:t>Is 40:25-26</a:t>
            </a:r>
            <a:r>
              <a:t> 25 To whom then will you compare me, that I should be like him? says the Holy One (קָדֽוֹשׁ). 26 Lift up your eyes on high and see. Who created (ברא) these? He who brings out their host by number, calling them all by name. By the greatness of his might and because he is strong in power, not one is missing.</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6" name="Wings Like Eagles"/>
          <p:cNvSpPr txBox="1"/>
          <p:nvPr>
            <p:ph type="title"/>
          </p:nvPr>
        </p:nvSpPr>
        <p:spPr>
          <a:prstGeom prst="rect">
            <a:avLst/>
          </a:prstGeom>
        </p:spPr>
        <p:txBody>
          <a:bodyPr/>
          <a:lstStyle/>
          <a:p>
            <a:pPr/>
            <a:r>
              <a:t>Wings Like Eagles</a:t>
            </a:r>
          </a:p>
        </p:txBody>
      </p:sp>
      <p:sp>
        <p:nvSpPr>
          <p:cNvPr id="237" name="Slide Subtitle"/>
          <p:cNvSpPr txBox="1"/>
          <p:nvPr>
            <p:ph type="body" idx="21"/>
          </p:nvPr>
        </p:nvSpPr>
        <p:spPr>
          <a:prstGeom prst="rect">
            <a:avLst/>
          </a:prstGeom>
        </p:spPr>
        <p:txBody>
          <a:bodyPr/>
          <a:lstStyle/>
          <a:p>
            <a:pPr/>
          </a:p>
        </p:txBody>
      </p:sp>
      <p:sp>
        <p:nvSpPr>
          <p:cNvPr id="238" name="Is 40:27-31 27 Why do you say, Jacob, and speak, Israel, My way (דֶּ֫רֶךְ) is hidden from Yahweh, and my right  (מִשְׁפָּט) is disregarded by my God? 28 Have you not known? Have you not heard? Yahweh is the everlasting God (אֱלֹהֵ֨י עוֹלָ֤ם יְהוָה֙), the"/>
          <p:cNvSpPr txBox="1"/>
          <p:nvPr>
            <p:ph type="body" idx="1"/>
          </p:nvPr>
        </p:nvSpPr>
        <p:spPr>
          <a:prstGeom prst="rect">
            <a:avLst/>
          </a:prstGeom>
        </p:spPr>
        <p:txBody>
          <a:bodyPr/>
          <a:lstStyle/>
          <a:p>
            <a:pPr marL="402336" indent="-402336" defTabSz="1609303">
              <a:spcBef>
                <a:spcPts val="2900"/>
              </a:spcBef>
              <a:defRPr sz="5280"/>
            </a:pPr>
            <a:r>
              <a:rPr b="1"/>
              <a:t>Is 40:27-31</a:t>
            </a:r>
            <a:r>
              <a:t> 27 Why do you say, Jacob, and speak, Israel, My way (דֶּ֫רֶךְ) is hidden from Yahweh, and my right  (מִשְׁפָּט) is disregarded by my God? 28 Have you not known? Have you not heard? Yahweh is the everlasting God (אֱלֹהֵ֨י עוֹלָ֤ם יְהוָה֙), the Creator of the ends of the earth (בּוֹרֵא֙ קְצ֣וֹת הָאָ֔רֶץ). He does not faint or grow weary. His understanding is unsearchable (אֵ֥ין חֵ֖קֶר). 29 He gives power (כֹּחַ) to the faint, and to him who has no might he increases strength (עָצְמָה). 30 Even youths shall faint and be weary, and young men shall fall exhausted. 31 But they [believers] who wait (קוה) for Yahweh shall renew their strength (כֹּחַ). They shall mount up with wings like eagles. They shall run and not be weary. They shall walk and not faint.</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0" name="Application"/>
          <p:cNvSpPr txBox="1"/>
          <p:nvPr>
            <p:ph type="title"/>
          </p:nvPr>
        </p:nvSpPr>
        <p:spPr>
          <a:prstGeom prst="rect">
            <a:avLst/>
          </a:prstGeom>
        </p:spPr>
        <p:txBody>
          <a:bodyPr/>
          <a:lstStyle/>
          <a:p>
            <a:pPr/>
            <a:r>
              <a:t>Application</a:t>
            </a:r>
          </a:p>
        </p:txBody>
      </p:sp>
      <p:sp>
        <p:nvSpPr>
          <p:cNvPr id="241" name="Isaiah 40"/>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Isaiah 40</a:t>
            </a:r>
          </a:p>
        </p:txBody>
      </p:sp>
      <p:sp>
        <p:nvSpPr>
          <p:cNvPr id="242" name="God, the incomparable Shepherd, is coming to comfort us, so wait for him.…"/>
          <p:cNvSpPr txBox="1"/>
          <p:nvPr>
            <p:ph type="body" idx="1"/>
          </p:nvPr>
        </p:nvSpPr>
        <p:spPr>
          <a:prstGeom prst="rect">
            <a:avLst/>
          </a:prstGeom>
        </p:spPr>
        <p:txBody>
          <a:bodyPr/>
          <a:lstStyle/>
          <a:p>
            <a:pPr marL="365760" indent="-365760">
              <a:defRPr sz="6000"/>
            </a:pPr>
            <a:r>
              <a:t>God, the incomparable Shepherd, is coming to comfort us, so wait for him.</a:t>
            </a:r>
          </a:p>
          <a:p>
            <a:pPr marL="365760" indent="-365760">
              <a:defRPr sz="6000"/>
            </a:pPr>
            <a:r>
              <a:t>If you begin to doubt God’s promises, reflect on who he is. Remember his titles, roles, and attributes. He is the incomparable Creator-King, and his word is certain.</a:t>
            </a:r>
          </a:p>
          <a:p>
            <a:pPr marL="365760" indent="-365760">
              <a:defRPr sz="6000"/>
            </a:pPr>
            <a:r>
              <a:t>When you are weak, ask God to strengthen you.</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2" name="Upcoming Schedule"/>
          <p:cNvSpPr txBox="1"/>
          <p:nvPr>
            <p:ph type="title"/>
          </p:nvPr>
        </p:nvSpPr>
        <p:spPr>
          <a:prstGeom prst="rect">
            <a:avLst/>
          </a:prstGeom>
        </p:spPr>
        <p:txBody>
          <a:bodyPr/>
          <a:lstStyle/>
          <a:p>
            <a:pPr/>
            <a:r>
              <a:t>Upcoming Schedule</a:t>
            </a:r>
          </a:p>
        </p:txBody>
      </p:sp>
      <p:sp>
        <p:nvSpPr>
          <p:cNvPr id="183" name="Tuesdays and Thursdays at Noo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Tuesdays and Thursdays at Noon</a:t>
            </a:r>
          </a:p>
        </p:txBody>
      </p:sp>
      <p:sp>
        <p:nvSpPr>
          <p:cNvPr id="184" name="Thursday, Feb 3 - Isaiah 41 - Chris N.…"/>
          <p:cNvSpPr txBox="1"/>
          <p:nvPr>
            <p:ph type="body" idx="1"/>
          </p:nvPr>
        </p:nvSpPr>
        <p:spPr>
          <a:prstGeom prst="rect">
            <a:avLst/>
          </a:prstGeom>
        </p:spPr>
        <p:txBody>
          <a:bodyPr/>
          <a:lstStyle/>
          <a:p>
            <a:pPr marL="609600" indent="-609600">
              <a:defRPr sz="6000"/>
            </a:pPr>
            <a:r>
              <a:rPr b="1"/>
              <a:t>Thursday, Feb 3</a:t>
            </a:r>
            <a:r>
              <a:t> - Isaiah 41 - Chris N.</a:t>
            </a:r>
          </a:p>
          <a:p>
            <a:pPr marL="609600" indent="-609600">
              <a:defRPr sz="6000"/>
            </a:pPr>
            <a:r>
              <a:rPr b="1"/>
              <a:t>Thursday, Feb 10</a:t>
            </a:r>
            <a:r>
              <a:t> - Isaiah 42 - Jeff C.</a:t>
            </a:r>
          </a:p>
          <a:p>
            <a:pPr marL="609600" indent="-609600">
              <a:defRPr sz="6000"/>
            </a:pPr>
            <a:r>
              <a:rPr b="1"/>
              <a:t>Tuesday, Feb 15</a:t>
            </a:r>
            <a:r>
              <a:t> - Isaiah 43 - Jeff C.</a:t>
            </a:r>
          </a:p>
          <a:p>
            <a:pPr marL="609600" indent="-609600">
              <a:defRPr sz="6000"/>
            </a:pPr>
            <a:r>
              <a:rPr b="1"/>
              <a:t>Thursday, Feb 17</a:t>
            </a:r>
            <a:r>
              <a:t> - Isaiah 44 - Chris N.</a:t>
            </a:r>
          </a:p>
          <a:p>
            <a:pPr marL="609600" indent="-609600">
              <a:defRPr sz="6000"/>
            </a:pPr>
            <a:r>
              <a:rPr b="1"/>
              <a:t>Tuesday, Feb 22</a:t>
            </a:r>
            <a:r>
              <a:t> - Isaiah 45 - Jeff C.</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6" name="YouTube Playlist"/>
          <p:cNvSpPr txBox="1"/>
          <p:nvPr>
            <p:ph type="title"/>
          </p:nvPr>
        </p:nvSpPr>
        <p:spPr>
          <a:prstGeom prst="rect">
            <a:avLst/>
          </a:prstGeom>
        </p:spPr>
        <p:txBody>
          <a:bodyPr/>
          <a:lstStyle/>
          <a:p>
            <a:pPr/>
            <a:r>
              <a:t>YouTube Playlist</a:t>
            </a:r>
          </a:p>
        </p:txBody>
      </p:sp>
      <p:sp>
        <p:nvSpPr>
          <p:cNvPr id="187" name="https://www.youtube.com/playlist?list=PLC9hyRFKvtkDLpoMgxrJ1UWnySRu4iRa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defTabSz="652145">
              <a:defRPr sz="4345"/>
            </a:pPr>
            <a:r>
              <a:rPr u="sng">
                <a:hlinkClick r:id="rId3" invalidUrl="" action="" tgtFrame="" tooltip="" history="1" highlightClick="0" endSnd="0"/>
              </a:rPr>
              <a:t>https://www.youtube.com/playlist?list=PLC9hyRFKvtkDLpoMgxrJ1UWnySRu4iRas</a:t>
            </a:r>
            <a:r>
              <a:t> </a:t>
            </a:r>
          </a:p>
        </p:txBody>
      </p:sp>
      <p:pic>
        <p:nvPicPr>
          <p:cNvPr id="188" name="Screenshot 2022-01-04 at 10.27.13.png" descr="Screenshot 2022-01-04 at 10.27.13.png"/>
          <p:cNvPicPr>
            <a:picLocks noChangeAspect="1"/>
          </p:cNvPicPr>
          <p:nvPr/>
        </p:nvPicPr>
        <p:blipFill>
          <a:blip r:embed="rId4">
            <a:extLst/>
          </a:blip>
          <a:stretch>
            <a:fillRect/>
          </a:stretch>
        </p:blipFill>
        <p:spPr>
          <a:xfrm>
            <a:off x="2751636" y="3747425"/>
            <a:ext cx="18880728" cy="925817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Firm Foundation NZ Website"/>
          <p:cNvSpPr txBox="1"/>
          <p:nvPr>
            <p:ph type="title"/>
          </p:nvPr>
        </p:nvSpPr>
        <p:spPr>
          <a:prstGeom prst="rect">
            <a:avLst/>
          </a:prstGeom>
        </p:spPr>
        <p:txBody>
          <a:bodyPr/>
          <a:lstStyle/>
          <a:p>
            <a:pPr/>
            <a:r>
              <a:t>Firm Foundation NZ Website</a:t>
            </a:r>
          </a:p>
        </p:txBody>
      </p:sp>
      <p:sp>
        <p:nvSpPr>
          <p:cNvPr id="191" name="https://www.firmfoundation.org.nz/isaiah/"/>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rPr u="sng">
                <a:hlinkClick r:id="rId2" invalidUrl="" action="" tgtFrame="" tooltip="" history="1" highlightClick="0" endSnd="0"/>
              </a:rPr>
              <a:t>https://www.firmfoundation.org.nz/isaiah/</a:t>
            </a:r>
            <a:r>
              <a:t> </a:t>
            </a:r>
          </a:p>
        </p:txBody>
      </p:sp>
      <p:pic>
        <p:nvPicPr>
          <p:cNvPr id="192" name="Screenshot 2022-01-04 at 10.28.47.png" descr="Screenshot 2022-01-04 at 10.28.47.png"/>
          <p:cNvPicPr>
            <a:picLocks noChangeAspect="1"/>
          </p:cNvPicPr>
          <p:nvPr/>
        </p:nvPicPr>
        <p:blipFill>
          <a:blip r:embed="rId3">
            <a:extLst/>
          </a:blip>
          <a:stretch>
            <a:fillRect/>
          </a:stretch>
        </p:blipFill>
        <p:spPr>
          <a:xfrm>
            <a:off x="2508219" y="3628065"/>
            <a:ext cx="19367562" cy="9496889"/>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graphicFrame>
        <p:nvGraphicFramePr>
          <p:cNvPr id="194" name="Isaiah at a Glance"/>
          <p:cNvGraphicFramePr/>
          <p:nvPr/>
        </p:nvGraphicFramePr>
        <p:xfrm>
          <a:off x="658060" y="406421"/>
          <a:ext cx="23080581" cy="12689541"/>
        </p:xfrm>
        <a:graphic xmlns:a="http://schemas.openxmlformats.org/drawingml/2006/main">
          <a:graphicData uri="http://schemas.openxmlformats.org/drawingml/2006/table">
            <a:tbl>
              <a:tblPr firstCol="1" firstRow="0" lastCol="0" lastRow="0" bandCol="0" bandRow="0" rtl="0">
                <a:tableStyleId>{EEE7283C-3CF3-47DC-8721-378D4A62B228}</a:tableStyleId>
              </a:tblPr>
              <a:tblGrid>
                <a:gridCol w="3293161"/>
                <a:gridCol w="19774718"/>
              </a:tblGrid>
              <a:tr h="1304028">
                <a:tc gridSpan="2">
                  <a:txBody>
                    <a:bodyPr/>
                    <a:lstStyle/>
                    <a:p>
                      <a:pPr defTabSz="825500">
                        <a:defRPr>
                          <a:solidFill>
                            <a:srgbClr val="000000"/>
                          </a:solidFill>
                        </a:defRPr>
                      </a:pPr>
                      <a:r>
                        <a:rPr b="1" sz="8000">
                          <a:solidFill>
                            <a:srgbClr val="FFFFFF"/>
                          </a:solidFill>
                          <a:latin typeface="+mn-lt"/>
                          <a:ea typeface="+mn-ea"/>
                          <a:cs typeface="+mn-cs"/>
                        </a:rPr>
                        <a:t>Isaiah at a Glance</a:t>
                      </a:r>
                    </a:p>
                  </a:txBody>
                  <a:tcPr marL="50800" marR="50800" marT="50800" marB="50800" anchor="ctr" anchorCtr="0" horzOverflow="overflow">
                    <a:lnL/>
                    <a:lnR/>
                    <a:lnT/>
                    <a:lnB w="12700">
                      <a:solidFill>
                        <a:srgbClr val="000000"/>
                      </a:solidFill>
                      <a:miter lim="400000"/>
                    </a:lnB>
                    <a:solidFill>
                      <a:srgbClr val="000000">
                        <a:alpha val="0"/>
                      </a:srgbClr>
                    </a:solidFill>
                  </a:tcPr>
                </a:tc>
                <a:tc hMerge="1">
                  <a:tcPr/>
                </a:tc>
              </a:tr>
              <a:tr h="2534805">
                <a:tc>
                  <a:txBody>
                    <a:bodyPr/>
                    <a:lstStyle/>
                    <a:p>
                      <a:pPr defTabSz="914400">
                        <a:tabLst>
                          <a:tab pos="1663700" algn="l"/>
                        </a:tabLst>
                        <a:defRPr>
                          <a:solidFill>
                            <a:srgbClr val="000000"/>
                          </a:solidFill>
                        </a:defRPr>
                      </a:pPr>
                      <a:r>
                        <a:rPr b="1" sz="5000">
                          <a:solidFill>
                            <a:srgbClr val="FFFFFF"/>
                          </a:solidFill>
                          <a:latin typeface="Times New Roman"/>
                          <a:ea typeface="Times New Roman"/>
                          <a:cs typeface="Times New Roman"/>
                          <a:sym typeface="Times New Roman"/>
                        </a:rPr>
                        <a:t>Book Theme</a:t>
                      </a:r>
                    </a:p>
                  </a:txBody>
                  <a:tcPr marL="127000" marR="127000" marT="127000" marB="1270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825500">
                        <a:defRPr>
                          <a:solidFill>
                            <a:srgbClr val="000000"/>
                          </a:solidFill>
                        </a:defRPr>
                      </a:pPr>
                      <a:r>
                        <a:rPr sz="5000">
                          <a:solidFill>
                            <a:srgbClr val="FFFFFF"/>
                          </a:solidFill>
                          <a:latin typeface="Palatino"/>
                          <a:ea typeface="Palatino"/>
                          <a:cs typeface="Palatino"/>
                          <a:sym typeface="Palatino"/>
                        </a:rPr>
                        <a:t>Salvation for Israel and the Nations through the Messianic King-Servant-Conqueror</a:t>
                      </a:r>
                    </a:p>
                  </a:txBody>
                  <a:tcPr marL="127000" marR="127000" marT="127000" marB="1270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1432716">
                <a:tc>
                  <a:txBody>
                    <a:bodyPr/>
                    <a:lstStyle/>
                    <a:p>
                      <a:pPr defTabSz="914400">
                        <a:tabLst>
                          <a:tab pos="1663700" algn="l"/>
                        </a:tabLst>
                        <a:defRPr>
                          <a:solidFill>
                            <a:srgbClr val="000000"/>
                          </a:solidFill>
                        </a:defRPr>
                      </a:pPr>
                      <a:r>
                        <a:rPr b="1" sz="5000">
                          <a:solidFill>
                            <a:srgbClr val="FFFFFF"/>
                          </a:solidFill>
                          <a:latin typeface="Times New Roman"/>
                          <a:ea typeface="Times New Roman"/>
                          <a:cs typeface="Times New Roman"/>
                          <a:sym typeface="Times New Roman"/>
                        </a:rPr>
                        <a:t>Author</a:t>
                      </a:r>
                    </a:p>
                  </a:txBody>
                  <a:tcPr marL="127000" marR="127000" marT="127000" marB="1270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825500">
                        <a:defRPr>
                          <a:solidFill>
                            <a:srgbClr val="000000"/>
                          </a:solidFill>
                        </a:defRPr>
                      </a:pPr>
                      <a:r>
                        <a:rPr sz="5000">
                          <a:solidFill>
                            <a:srgbClr val="FFFFFF"/>
                          </a:solidFill>
                          <a:latin typeface="Palatino"/>
                          <a:ea typeface="Palatino"/>
                          <a:cs typeface="Palatino"/>
                          <a:sym typeface="Palatino"/>
                        </a:rPr>
                        <a:t>Isaiah</a:t>
                      </a:r>
                    </a:p>
                  </a:txBody>
                  <a:tcPr marL="127000" marR="127000" marT="127000" marB="1270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1432716">
                <a:tc>
                  <a:txBody>
                    <a:bodyPr/>
                    <a:lstStyle/>
                    <a:p>
                      <a:pPr defTabSz="914400">
                        <a:tabLst>
                          <a:tab pos="1663700" algn="l"/>
                        </a:tabLst>
                        <a:defRPr>
                          <a:solidFill>
                            <a:srgbClr val="000000"/>
                          </a:solidFill>
                        </a:defRPr>
                      </a:pPr>
                      <a:r>
                        <a:rPr b="1" sz="5000">
                          <a:solidFill>
                            <a:srgbClr val="FFFFFF"/>
                          </a:solidFill>
                          <a:latin typeface="Times New Roman"/>
                          <a:ea typeface="Times New Roman"/>
                          <a:cs typeface="Times New Roman"/>
                          <a:sym typeface="Times New Roman"/>
                        </a:rPr>
                        <a:t>Recipients</a:t>
                      </a:r>
                    </a:p>
                  </a:txBody>
                  <a:tcPr marL="127000" marR="127000" marT="127000" marB="1270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825500">
                        <a:defRPr>
                          <a:solidFill>
                            <a:srgbClr val="000000"/>
                          </a:solidFill>
                        </a:defRPr>
                      </a:pPr>
                      <a:r>
                        <a:rPr sz="5000">
                          <a:solidFill>
                            <a:srgbClr val="FFFFFF"/>
                          </a:solidFill>
                          <a:latin typeface="Palatino"/>
                          <a:ea typeface="Palatino"/>
                          <a:cs typeface="Palatino"/>
                          <a:sym typeface="Palatino"/>
                        </a:rPr>
                        <a:t>Judah and Jerusalem</a:t>
                      </a:r>
                    </a:p>
                  </a:txBody>
                  <a:tcPr marL="127000" marR="127000" marT="127000" marB="1270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1432716">
                <a:tc>
                  <a:txBody>
                    <a:bodyPr/>
                    <a:lstStyle/>
                    <a:p>
                      <a:pPr defTabSz="914400">
                        <a:tabLst>
                          <a:tab pos="1663700" algn="l"/>
                        </a:tabLst>
                        <a:defRPr>
                          <a:solidFill>
                            <a:srgbClr val="000000"/>
                          </a:solidFill>
                        </a:defRPr>
                      </a:pPr>
                      <a:r>
                        <a:rPr b="1" sz="5000">
                          <a:solidFill>
                            <a:srgbClr val="FFFFFF"/>
                          </a:solidFill>
                          <a:latin typeface="Times New Roman"/>
                          <a:ea typeface="Times New Roman"/>
                          <a:cs typeface="Times New Roman"/>
                          <a:sym typeface="Times New Roman"/>
                        </a:rPr>
                        <a:t>Date</a:t>
                      </a:r>
                    </a:p>
                  </a:txBody>
                  <a:tcPr marL="127000" marR="127000" marT="127000" marB="1270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825500">
                        <a:defRPr>
                          <a:solidFill>
                            <a:srgbClr val="000000"/>
                          </a:solidFill>
                        </a:defRPr>
                      </a:pPr>
                      <a:r>
                        <a:rPr sz="5000">
                          <a:solidFill>
                            <a:srgbClr val="FFFFFF"/>
                          </a:solidFill>
                          <a:latin typeface="Palatino"/>
                          <a:ea typeface="Palatino"/>
                          <a:cs typeface="Palatino"/>
                          <a:sym typeface="Palatino"/>
                        </a:rPr>
                        <a:t>739-681 bc</a:t>
                      </a:r>
                    </a:p>
                  </a:txBody>
                  <a:tcPr marL="127000" marR="127000" marT="127000" marB="1270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738985">
                <a:tc>
                  <a:txBody>
                    <a:bodyPr/>
                    <a:lstStyle/>
                    <a:p>
                      <a:pPr defTabSz="914400">
                        <a:tabLst>
                          <a:tab pos="1663700" algn="l"/>
                        </a:tabLst>
                        <a:defRPr>
                          <a:solidFill>
                            <a:srgbClr val="000000"/>
                          </a:solidFill>
                        </a:defRPr>
                      </a:pPr>
                      <a:r>
                        <a:rPr b="1" sz="5000">
                          <a:solidFill>
                            <a:srgbClr val="FFFFFF"/>
                          </a:solidFill>
                          <a:latin typeface="Times New Roman"/>
                          <a:ea typeface="Times New Roman"/>
                          <a:cs typeface="Times New Roman"/>
                          <a:sym typeface="Times New Roman"/>
                        </a:rPr>
                        <a:t>Message</a:t>
                      </a:r>
                    </a:p>
                  </a:txBody>
                  <a:tcPr marL="127000" marR="127000" marT="127000" marB="1270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825500">
                        <a:defRPr sz="5000">
                          <a:latin typeface="Palatino"/>
                          <a:ea typeface="Palatino"/>
                          <a:cs typeface="Palatino"/>
                          <a:sym typeface="Palatino"/>
                        </a:defRPr>
                      </a:pPr>
                      <a:r>
                        <a:t>The Messianic </a:t>
                      </a:r>
                      <a:r>
                        <a:rPr u="sng"/>
                        <a:t>King</a:t>
                      </a:r>
                      <a:r>
                        <a:t> will rule in righteousness over a righteous remnant from Israel and the nations, but first he must become a </a:t>
                      </a:r>
                      <a:r>
                        <a:rPr u="sng"/>
                        <a:t>Servant</a:t>
                      </a:r>
                      <a:r>
                        <a:t> who provides righteousness for the remnant and a </a:t>
                      </a:r>
                      <a:r>
                        <a:rPr u="sng"/>
                        <a:t>Conquerer</a:t>
                      </a:r>
                      <a:r>
                        <a:t> who defeats the remnant’s enemies.</a:t>
                      </a:r>
                    </a:p>
                  </a:txBody>
                  <a:tcPr marL="127000" marR="127000" marT="127000" marB="1270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graphicFrame>
        <p:nvGraphicFramePr>
          <p:cNvPr id="196" name="Isaiah’s Three Big Segments"/>
          <p:cNvGraphicFramePr/>
          <p:nvPr/>
        </p:nvGraphicFramePr>
        <p:xfrm>
          <a:off x="1099927" y="656618"/>
          <a:ext cx="22247646" cy="11950485"/>
        </p:xfrm>
        <a:graphic xmlns:a="http://schemas.openxmlformats.org/drawingml/2006/main">
          <a:graphicData uri="http://schemas.openxmlformats.org/drawingml/2006/table">
            <a:tbl>
              <a:tblPr firstCol="1" firstRow="1" lastCol="0" lastRow="0" bandCol="0" bandRow="0" rtl="0">
                <a:tableStyleId>{EEE7283C-3CF3-47DC-8721-378D4A62B228}</a:tableStyleId>
              </a:tblPr>
              <a:tblGrid>
                <a:gridCol w="8522625"/>
                <a:gridCol w="13661520"/>
              </a:tblGrid>
              <a:tr h="1778000">
                <a:tc gridSpan="2">
                  <a:txBody>
                    <a:bodyPr/>
                    <a:lstStyle/>
                    <a:p>
                      <a:pPr defTabSz="825500">
                        <a:defRPr>
                          <a:solidFill>
                            <a:srgbClr val="000000"/>
                          </a:solidFill>
                        </a:defRPr>
                      </a:pPr>
                      <a:r>
                        <a:rPr b="1" sz="10000">
                          <a:latin typeface="Palatino"/>
                          <a:ea typeface="Palatino"/>
                          <a:cs typeface="Palatino"/>
                          <a:sym typeface="Palatino"/>
                        </a:rPr>
                        <a:t>Isaiah’s Three Big Segments</a:t>
                      </a:r>
                    </a:p>
                  </a:txBody>
                  <a:tcPr marL="50800" marR="50800" marT="50800" marB="50800" anchor="ctr" anchorCtr="0" horzOverflow="overflow">
                    <a:lnL/>
                    <a:lnR/>
                    <a:lnT/>
                    <a:lnB w="63500">
                      <a:solidFill>
                        <a:srgbClr val="000000"/>
                      </a:solidFill>
                      <a:miter lim="400000"/>
                    </a:lnB>
                    <a:solidFill>
                      <a:srgbClr val="000000">
                        <a:alpha val="0"/>
                      </a:srgbClr>
                    </a:solidFill>
                  </a:tcPr>
                </a:tc>
                <a:tc hMerge="1">
                  <a:tcPr/>
                </a:tc>
              </a:tr>
              <a:tr h="2611664">
                <a:tc>
                  <a:txBody>
                    <a:bodyPr/>
                    <a:lstStyle/>
                    <a:p>
                      <a:pPr defTabSz="647700">
                        <a:tabLst>
                          <a:tab pos="1282700" algn="l"/>
                        </a:tabLst>
                        <a:defRPr>
                          <a:solidFill>
                            <a:srgbClr val="000000"/>
                          </a:solidFill>
                        </a:defRPr>
                      </a:pPr>
                      <a:r>
                        <a:rPr b="1" sz="9000">
                          <a:solidFill>
                            <a:srgbClr val="FFFFFF"/>
                          </a:solidFill>
                          <a:latin typeface="Palatino"/>
                          <a:ea typeface="Palatino"/>
                          <a:cs typeface="Palatino"/>
                          <a:sym typeface="Palatino"/>
                        </a:rPr>
                        <a:t>Chapters</a:t>
                      </a:r>
                    </a:p>
                  </a:txBody>
                  <a:tcPr marL="50800" marR="50800" marT="50800" marB="50800" anchor="ctr" anchorCtr="0" horzOverflow="overflow">
                    <a:lnL w="63500">
                      <a:solidFill>
                        <a:srgbClr val="000000"/>
                      </a:solidFill>
                      <a:miter lim="400000"/>
                    </a:lnL>
                    <a:lnR w="63500">
                      <a:solidFill>
                        <a:srgbClr val="000000"/>
                      </a:solidFill>
                      <a:miter lim="400000"/>
                    </a:lnR>
                    <a:lnT w="63500">
                      <a:solidFill>
                        <a:srgbClr val="000000"/>
                      </a:solidFill>
                      <a:miter lim="400000"/>
                    </a:lnT>
                    <a:lnB w="63500">
                      <a:solidFill>
                        <a:srgbClr val="000000"/>
                      </a:solidFill>
                      <a:miter lim="400000"/>
                    </a:lnB>
                    <a:blipFill rotWithShape="1">
                      <a:blip r:embed="rId3"/>
                      <a:srcRect l="0" t="0" r="0" b="0"/>
                      <a:tile tx="0" ty="0" sx="100000" sy="100000" flip="none" algn="tl"/>
                    </a:blipFill>
                  </a:tcPr>
                </a:tc>
                <a:tc>
                  <a:txBody>
                    <a:bodyPr/>
                    <a:lstStyle/>
                    <a:p>
                      <a:pPr defTabSz="647700">
                        <a:tabLst>
                          <a:tab pos="1282700" algn="l"/>
                        </a:tabLst>
                        <a:defRPr>
                          <a:solidFill>
                            <a:srgbClr val="000000"/>
                          </a:solidFill>
                        </a:defRPr>
                      </a:pPr>
                      <a:r>
                        <a:rPr b="1" sz="9000">
                          <a:solidFill>
                            <a:srgbClr val="FFFFFF"/>
                          </a:solidFill>
                          <a:latin typeface="Palatino"/>
                          <a:ea typeface="Palatino"/>
                          <a:cs typeface="Palatino"/>
                          <a:sym typeface="Palatino"/>
                        </a:rPr>
                        <a:t>Segment Theme</a:t>
                      </a:r>
                    </a:p>
                  </a:txBody>
                  <a:tcPr marL="50800" marR="50800" marT="50800" marB="50800" anchor="ctr" anchorCtr="0" horzOverflow="overflow">
                    <a:lnL w="63500">
                      <a:solidFill>
                        <a:srgbClr val="000000"/>
                      </a:solidFill>
                      <a:miter lim="400000"/>
                    </a:lnL>
                    <a:lnR w="63500">
                      <a:solidFill>
                        <a:srgbClr val="000000"/>
                      </a:solidFill>
                      <a:miter lim="400000"/>
                    </a:lnR>
                    <a:lnT w="63500">
                      <a:solidFill>
                        <a:srgbClr val="000000"/>
                      </a:solidFill>
                      <a:miter lim="400000"/>
                    </a:lnT>
                    <a:lnB w="63500">
                      <a:solidFill>
                        <a:srgbClr val="000000"/>
                      </a:solidFill>
                      <a:miter lim="400000"/>
                    </a:lnB>
                    <a:blipFill rotWithShape="1">
                      <a:blip r:embed="rId4"/>
                      <a:srcRect l="0" t="0" r="0" b="0"/>
                      <a:tile tx="0" ty="0" sx="100000" sy="100000" flip="none" algn="tl"/>
                    </a:blipFill>
                  </a:tcPr>
                </a:tc>
              </a:tr>
              <a:tr h="2668440">
                <a:tc>
                  <a:txBody>
                    <a:bodyPr/>
                    <a:lstStyle/>
                    <a:p>
                      <a:pPr defTabSz="647700">
                        <a:defRPr>
                          <a:solidFill>
                            <a:srgbClr val="000000"/>
                          </a:solidFill>
                        </a:defRPr>
                      </a:pPr>
                      <a:r>
                        <a:rPr b="1" sz="9000">
                          <a:latin typeface="Times New Roman"/>
                          <a:ea typeface="Times New Roman"/>
                          <a:cs typeface="Times New Roman"/>
                          <a:sym typeface="Times New Roman"/>
                        </a:rPr>
                        <a:t>1-39</a:t>
                      </a:r>
                    </a:p>
                  </a:txBody>
                  <a:tcPr marL="63500" marR="63500" marT="63500" marB="63500" anchor="ctr" anchorCtr="0" horzOverflow="overflow">
                    <a:lnL w="63500">
                      <a:solidFill>
                        <a:srgbClr val="000000"/>
                      </a:solidFill>
                      <a:miter lim="400000"/>
                    </a:lnL>
                    <a:lnR w="63500">
                      <a:solidFill>
                        <a:srgbClr val="000000"/>
                      </a:solidFill>
                      <a:miter lim="400000"/>
                    </a:lnR>
                    <a:lnT w="63500">
                      <a:solidFill>
                        <a:srgbClr val="000000"/>
                      </a:solidFill>
                      <a:miter lim="400000"/>
                    </a:lnT>
                    <a:lnB w="63500">
                      <a:solidFill>
                        <a:srgbClr val="000000"/>
                      </a:solidFill>
                      <a:miter lim="400000"/>
                    </a:lnB>
                    <a:solidFill>
                      <a:srgbClr val="EEEBE2">
                        <a:alpha val="85000"/>
                      </a:srgbClr>
                    </a:solidFill>
                  </a:tcPr>
                </a:tc>
                <a:tc>
                  <a:txBody>
                    <a:bodyPr/>
                    <a:lstStyle/>
                    <a:p>
                      <a:pPr defTabSz="647700">
                        <a:defRPr>
                          <a:solidFill>
                            <a:srgbClr val="000000"/>
                          </a:solidFill>
                        </a:defRPr>
                      </a:pPr>
                      <a:r>
                        <a:rPr b="1" sz="9000">
                          <a:latin typeface="Times New Roman"/>
                          <a:ea typeface="Times New Roman"/>
                          <a:cs typeface="Times New Roman"/>
                          <a:sym typeface="Times New Roman"/>
                        </a:rPr>
                        <a:t>Messianic King</a:t>
                      </a:r>
                    </a:p>
                  </a:txBody>
                  <a:tcPr marL="63500" marR="63500" marT="63500" marB="63500" anchor="ctr" anchorCtr="0" horzOverflow="overflow">
                    <a:lnL w="63500">
                      <a:solidFill>
                        <a:srgbClr val="000000"/>
                      </a:solidFill>
                      <a:miter lim="400000"/>
                    </a:lnL>
                    <a:lnR w="63500">
                      <a:solidFill>
                        <a:srgbClr val="000000"/>
                      </a:solidFill>
                      <a:miter lim="400000"/>
                    </a:lnR>
                    <a:lnT w="63500">
                      <a:solidFill>
                        <a:srgbClr val="000000"/>
                      </a:solidFill>
                      <a:miter lim="400000"/>
                    </a:lnT>
                    <a:lnB w="63500">
                      <a:solidFill>
                        <a:srgbClr val="000000"/>
                      </a:solidFill>
                      <a:miter lim="400000"/>
                    </a:lnB>
                    <a:solidFill>
                      <a:srgbClr val="FFFFFF"/>
                    </a:solidFill>
                  </a:tcPr>
                </a:tc>
              </a:tr>
              <a:tr h="2668440">
                <a:tc>
                  <a:txBody>
                    <a:bodyPr/>
                    <a:lstStyle/>
                    <a:p>
                      <a:pPr defTabSz="647700">
                        <a:defRPr>
                          <a:solidFill>
                            <a:srgbClr val="000000"/>
                          </a:solidFill>
                        </a:defRPr>
                      </a:pPr>
                      <a:r>
                        <a:rPr b="1" sz="9000">
                          <a:latin typeface="Times New Roman"/>
                          <a:ea typeface="Times New Roman"/>
                          <a:cs typeface="Times New Roman"/>
                          <a:sym typeface="Times New Roman"/>
                        </a:rPr>
                        <a:t>40-55</a:t>
                      </a:r>
                    </a:p>
                  </a:txBody>
                  <a:tcPr marL="63500" marR="63500" marT="63500" marB="63500" anchor="ctr" anchorCtr="0" horzOverflow="overflow">
                    <a:lnL w="63500">
                      <a:solidFill>
                        <a:srgbClr val="000000"/>
                      </a:solidFill>
                      <a:miter lim="400000"/>
                    </a:lnL>
                    <a:lnR w="63500">
                      <a:solidFill>
                        <a:srgbClr val="000000"/>
                      </a:solidFill>
                      <a:miter lim="400000"/>
                    </a:lnR>
                    <a:lnT w="63500">
                      <a:solidFill>
                        <a:srgbClr val="000000"/>
                      </a:solidFill>
                      <a:miter lim="400000"/>
                    </a:lnT>
                    <a:lnB w="63500">
                      <a:solidFill>
                        <a:srgbClr val="000000"/>
                      </a:solidFill>
                      <a:miter lim="400000"/>
                    </a:lnB>
                    <a:solidFill>
                      <a:srgbClr val="EEEBE2">
                        <a:alpha val="85000"/>
                      </a:srgbClr>
                    </a:solidFill>
                  </a:tcPr>
                </a:tc>
                <a:tc>
                  <a:txBody>
                    <a:bodyPr/>
                    <a:lstStyle/>
                    <a:p>
                      <a:pPr defTabSz="647700">
                        <a:defRPr>
                          <a:solidFill>
                            <a:srgbClr val="000000"/>
                          </a:solidFill>
                        </a:defRPr>
                      </a:pPr>
                      <a:r>
                        <a:rPr b="1" sz="9000">
                          <a:latin typeface="Times New Roman"/>
                          <a:ea typeface="Times New Roman"/>
                          <a:cs typeface="Times New Roman"/>
                          <a:sym typeface="Times New Roman"/>
                        </a:rPr>
                        <a:t>Messianic Servant</a:t>
                      </a:r>
                    </a:p>
                  </a:txBody>
                  <a:tcPr marL="63500" marR="63500" marT="63500" marB="63500" anchor="ctr" anchorCtr="0" horzOverflow="overflow">
                    <a:lnL w="63500">
                      <a:solidFill>
                        <a:srgbClr val="000000"/>
                      </a:solidFill>
                      <a:miter lim="400000"/>
                    </a:lnL>
                    <a:lnR w="63500">
                      <a:solidFill>
                        <a:srgbClr val="000000"/>
                      </a:solidFill>
                      <a:miter lim="400000"/>
                    </a:lnR>
                    <a:lnT w="63500">
                      <a:solidFill>
                        <a:srgbClr val="000000"/>
                      </a:solidFill>
                      <a:miter lim="400000"/>
                    </a:lnT>
                    <a:lnB w="63500">
                      <a:solidFill>
                        <a:srgbClr val="000000"/>
                      </a:solidFill>
                      <a:miter lim="400000"/>
                    </a:lnB>
                    <a:solidFill>
                      <a:srgbClr val="FFFFFF"/>
                    </a:solidFill>
                  </a:tcPr>
                </a:tc>
              </a:tr>
              <a:tr h="2668440">
                <a:tc>
                  <a:txBody>
                    <a:bodyPr/>
                    <a:lstStyle/>
                    <a:p>
                      <a:pPr defTabSz="647700">
                        <a:defRPr>
                          <a:solidFill>
                            <a:srgbClr val="000000"/>
                          </a:solidFill>
                        </a:defRPr>
                      </a:pPr>
                      <a:r>
                        <a:rPr b="1" sz="9000">
                          <a:latin typeface="Times New Roman"/>
                          <a:ea typeface="Times New Roman"/>
                          <a:cs typeface="Times New Roman"/>
                          <a:sym typeface="Times New Roman"/>
                        </a:rPr>
                        <a:t>56-66</a:t>
                      </a:r>
                    </a:p>
                  </a:txBody>
                  <a:tcPr marL="63500" marR="63500" marT="63500" marB="63500" anchor="ctr" anchorCtr="0" horzOverflow="overflow">
                    <a:lnL w="63500">
                      <a:solidFill>
                        <a:srgbClr val="000000"/>
                      </a:solidFill>
                      <a:miter lim="400000"/>
                    </a:lnL>
                    <a:lnR w="63500">
                      <a:solidFill>
                        <a:srgbClr val="000000"/>
                      </a:solidFill>
                      <a:miter lim="400000"/>
                    </a:lnR>
                    <a:lnT w="63500">
                      <a:solidFill>
                        <a:srgbClr val="000000"/>
                      </a:solidFill>
                      <a:miter lim="400000"/>
                    </a:lnT>
                    <a:lnB w="63500">
                      <a:solidFill>
                        <a:srgbClr val="000000"/>
                      </a:solidFill>
                      <a:miter lim="400000"/>
                    </a:lnB>
                    <a:solidFill>
                      <a:srgbClr val="EEEBE2">
                        <a:alpha val="85000"/>
                      </a:srgbClr>
                    </a:solidFill>
                  </a:tcPr>
                </a:tc>
                <a:tc>
                  <a:txBody>
                    <a:bodyPr/>
                    <a:lstStyle/>
                    <a:p>
                      <a:pPr defTabSz="647700">
                        <a:defRPr>
                          <a:solidFill>
                            <a:srgbClr val="000000"/>
                          </a:solidFill>
                        </a:defRPr>
                      </a:pPr>
                      <a:r>
                        <a:rPr b="1" sz="9000">
                          <a:latin typeface="Times New Roman"/>
                          <a:ea typeface="Times New Roman"/>
                          <a:cs typeface="Times New Roman"/>
                          <a:sym typeface="Times New Roman"/>
                        </a:rPr>
                        <a:t>Messianic Conqueror</a:t>
                      </a:r>
                    </a:p>
                  </a:txBody>
                  <a:tcPr marL="63500" marR="63500" marT="63500" marB="63500" anchor="ctr" anchorCtr="0" horzOverflow="overflow">
                    <a:lnL w="63500">
                      <a:solidFill>
                        <a:srgbClr val="000000"/>
                      </a:solidFill>
                      <a:miter lim="400000"/>
                    </a:lnL>
                    <a:lnR w="63500">
                      <a:solidFill>
                        <a:srgbClr val="000000"/>
                      </a:solidFill>
                      <a:miter lim="400000"/>
                    </a:lnR>
                    <a:lnT w="63500">
                      <a:solidFill>
                        <a:srgbClr val="000000"/>
                      </a:solidFill>
                      <a:miter lim="400000"/>
                    </a:lnT>
                    <a:lnB w="63500">
                      <a:solidFill>
                        <a:srgbClr val="000000"/>
                      </a:solidFill>
                      <a:miter lim="400000"/>
                    </a:lnB>
                    <a:solidFill>
                      <a:srgbClr val="FFFFFF"/>
                    </a:solidFill>
                  </a:tcPr>
                </a:tc>
              </a:tr>
            </a:tbl>
          </a:graphicData>
        </a:graphic>
      </p:graphicFrame>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8" name="The Assyrian Empire.jpeg" descr="The Assyrian Empire.jpeg"/>
          <p:cNvPicPr>
            <a:picLocks noChangeAspect="1"/>
          </p:cNvPicPr>
          <p:nvPr/>
        </p:nvPicPr>
        <p:blipFill>
          <a:blip r:embed="rId2">
            <a:extLst/>
          </a:blip>
          <a:stretch>
            <a:fillRect/>
          </a:stretch>
        </p:blipFill>
        <p:spPr>
          <a:xfrm>
            <a:off x="3382560" y="261973"/>
            <a:ext cx="17618880" cy="13192054"/>
          </a:xfrm>
          <a:prstGeom prst="rect">
            <a:avLst/>
          </a:prstGeom>
          <a:ln w="12700">
            <a:solidFill>
              <a:srgbClr val="000000"/>
            </a:solidFill>
            <a:miter lim="400000"/>
          </a:ln>
          <a:effectLst>
            <a:outerShdw sx="100000" sy="100000" kx="0" ky="0" algn="b" rotWithShape="0" blurRad="88900" dist="25400" dir="5400000">
              <a:srgbClr val="000000">
                <a:alpha val="50000"/>
              </a:srgbClr>
            </a:outerShdw>
          </a:effectLst>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0" name="Comfort My People"/>
          <p:cNvSpPr txBox="1"/>
          <p:nvPr>
            <p:ph type="title"/>
          </p:nvPr>
        </p:nvSpPr>
        <p:spPr>
          <a:prstGeom prst="rect">
            <a:avLst/>
          </a:prstGeom>
        </p:spPr>
        <p:txBody>
          <a:bodyPr/>
          <a:lstStyle/>
          <a:p>
            <a:pPr/>
            <a:r>
              <a:t>Comfort My People</a:t>
            </a:r>
          </a:p>
        </p:txBody>
      </p:sp>
      <p:sp>
        <p:nvSpPr>
          <p:cNvPr id="201" name="Isaiah 40"/>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Isaiah 40</a:t>
            </a:r>
          </a:p>
        </p:txBody>
      </p:sp>
      <p:sp>
        <p:nvSpPr>
          <p:cNvPr id="202" name="Comfort My People (vv. 1-2)…"/>
          <p:cNvSpPr txBox="1"/>
          <p:nvPr>
            <p:ph type="body" idx="1"/>
          </p:nvPr>
        </p:nvSpPr>
        <p:spPr>
          <a:xfrm>
            <a:off x="1206500" y="3607629"/>
            <a:ext cx="21971000" cy="9537761"/>
          </a:xfrm>
          <a:prstGeom prst="rect">
            <a:avLst/>
          </a:prstGeom>
        </p:spPr>
        <p:txBody>
          <a:bodyPr/>
          <a:lstStyle/>
          <a:p>
            <a:pPr marL="323087" indent="-323087" defTabSz="1292319">
              <a:spcBef>
                <a:spcPts val="2300"/>
              </a:spcBef>
              <a:defRPr sz="4240"/>
            </a:pPr>
            <a:r>
              <a:t>Comfort My People (vv. 1-2)</a:t>
            </a:r>
          </a:p>
          <a:p>
            <a:pPr marL="323087" indent="-323087" defTabSz="1292319">
              <a:spcBef>
                <a:spcPts val="2300"/>
              </a:spcBef>
              <a:defRPr sz="4240"/>
            </a:pPr>
            <a:r>
              <a:t>Three Voices of Comfort (vv. 3-11)</a:t>
            </a:r>
          </a:p>
          <a:p>
            <a:pPr lvl="1" marL="646175" indent="-323087" defTabSz="1292319">
              <a:spcBef>
                <a:spcPts val="2300"/>
              </a:spcBef>
              <a:defRPr sz="4240"/>
            </a:pPr>
            <a:r>
              <a:t>First Voice: Prepare a Highway for Our God (vv. 3-5)</a:t>
            </a:r>
          </a:p>
          <a:p>
            <a:pPr lvl="1" marL="646175" indent="-323087" defTabSz="1292319">
              <a:spcBef>
                <a:spcPts val="2300"/>
              </a:spcBef>
              <a:defRPr sz="4240"/>
            </a:pPr>
            <a:r>
              <a:t>Second Voice: God’s Word Stands Forever (vv. 6-8)</a:t>
            </a:r>
          </a:p>
          <a:p>
            <a:pPr lvl="1" marL="646175" indent="-323087" defTabSz="1292319">
              <a:spcBef>
                <a:spcPts val="2300"/>
              </a:spcBef>
              <a:defRPr sz="4240"/>
            </a:pPr>
            <a:r>
              <a:t>Third Voice: the Gentle Shepherd (vv. 9-11)</a:t>
            </a:r>
          </a:p>
          <a:p>
            <a:pPr marL="323087" indent="-323087" defTabSz="1292319">
              <a:spcBef>
                <a:spcPts val="2300"/>
              </a:spcBef>
              <a:defRPr sz="4240"/>
            </a:pPr>
            <a:r>
              <a:t>The Incomparable Creator-King (vv. 12-26)</a:t>
            </a:r>
          </a:p>
          <a:p>
            <a:pPr lvl="1" marL="646175" indent="-323087" defTabSz="1292319">
              <a:spcBef>
                <a:spcPts val="2300"/>
              </a:spcBef>
              <a:defRPr sz="4240"/>
            </a:pPr>
            <a:r>
              <a:t>God Compared to the Nations (vv. 12-17)</a:t>
            </a:r>
          </a:p>
          <a:p>
            <a:pPr lvl="1" marL="646175" indent="-323087" defTabSz="1292319">
              <a:spcBef>
                <a:spcPts val="2300"/>
              </a:spcBef>
              <a:defRPr sz="4240"/>
            </a:pPr>
            <a:r>
              <a:t>God Compared to Idols (vv. 18-20)</a:t>
            </a:r>
          </a:p>
          <a:p>
            <a:pPr lvl="1" marL="646175" indent="-323087" defTabSz="1292319">
              <a:spcBef>
                <a:spcPts val="2300"/>
              </a:spcBef>
              <a:defRPr sz="4240"/>
            </a:pPr>
            <a:r>
              <a:t>God Compared to Men and Kings (vv. 21-24)</a:t>
            </a:r>
          </a:p>
          <a:p>
            <a:pPr lvl="1" marL="646175" indent="-323087" defTabSz="1292319">
              <a:spcBef>
                <a:spcPts val="2300"/>
              </a:spcBef>
              <a:defRPr sz="4240"/>
            </a:pPr>
            <a:r>
              <a:t>The Creator-King over the Heavens (vv. 25-26)</a:t>
            </a:r>
          </a:p>
          <a:p>
            <a:pPr marL="323087" indent="-323087" defTabSz="1292319">
              <a:spcBef>
                <a:spcPts val="2300"/>
              </a:spcBef>
              <a:defRPr sz="4240"/>
            </a:pPr>
            <a:r>
              <a:t>Wings Like Eagles (vv. 27-31)</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4" name="Comfort My People"/>
          <p:cNvSpPr txBox="1"/>
          <p:nvPr>
            <p:ph type="title"/>
          </p:nvPr>
        </p:nvSpPr>
        <p:spPr>
          <a:prstGeom prst="rect">
            <a:avLst/>
          </a:prstGeom>
        </p:spPr>
        <p:txBody>
          <a:bodyPr/>
          <a:lstStyle/>
          <a:p>
            <a:pPr/>
            <a:r>
              <a:t>Comfort My People</a:t>
            </a:r>
          </a:p>
        </p:txBody>
      </p:sp>
      <p:sp>
        <p:nvSpPr>
          <p:cNvPr id="205" name="Isaiah 39"/>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Isaiah 39</a:t>
            </a:r>
          </a:p>
        </p:txBody>
      </p:sp>
      <p:sp>
        <p:nvSpPr>
          <p:cNvPr id="206" name="Is 40:1-2 1 Comfort, comfort my people, says your God (נַחֲמ֥וּ נַחֲמ֖וּ עַמִּ֑י יֹאמַ֖ר אֱלֹהֵיכֶֽם). 2 Speak to the heart of Jerusalem and cry to her that her warfare/hardship (צָבָא) is ended, that her iniquity is pardoned, that she has received from "/>
          <p:cNvSpPr txBox="1"/>
          <p:nvPr>
            <p:ph type="body" idx="1"/>
          </p:nvPr>
        </p:nvSpPr>
        <p:spPr>
          <a:prstGeom prst="rect">
            <a:avLst/>
          </a:prstGeom>
        </p:spPr>
        <p:txBody>
          <a:bodyPr/>
          <a:lstStyle/>
          <a:p>
            <a:pPr>
              <a:defRPr sz="8000"/>
            </a:pPr>
            <a:r>
              <a:rPr b="1"/>
              <a:t>Is 40:1-2</a:t>
            </a:r>
            <a:r>
              <a:t> 1 Comfort, comfort my people, says your God (נַחֲמ֥וּ נַחֲמ֖וּ עַמִּ֑י יֹאמַ֖ר אֱלֹהֵיכֶֽם). 2 Speak to the heart of Jerusalem and cry to her that her warfare/hardship (צָבָא) is ended, that her iniquity is pardoned, that she has received from his hand double (כֶּ֫פֶל) for all her sins.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