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24" r:id="rId3"/>
    <p:sldId id="325" r:id="rId4"/>
    <p:sldId id="307" r:id="rId5"/>
    <p:sldId id="304" r:id="rId6"/>
    <p:sldId id="309" r:id="rId7"/>
    <p:sldId id="320" r:id="rId8"/>
    <p:sldId id="310" r:id="rId9"/>
    <p:sldId id="311" r:id="rId10"/>
    <p:sldId id="312" r:id="rId11"/>
    <p:sldId id="313" r:id="rId12"/>
    <p:sldId id="314" r:id="rId13"/>
    <p:sldId id="315" r:id="rId14"/>
    <p:sldId id="316" r:id="rId15"/>
    <p:sldId id="317" r:id="rId16"/>
    <p:sldId id="321" r:id="rId17"/>
    <p:sldId id="318" r:id="rId18"/>
    <p:sldId id="322" r:id="rId19"/>
    <p:sldId id="323" r:id="rId20"/>
    <p:sldId id="319" r:id="rId21"/>
    <p:sldId id="294"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17931575_1991x1322.jp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eff Coleman, 4 July 2021"/>
          <p:cNvSpPr txBox="1">
            <a:spLocks noGrp="1"/>
          </p:cNvSpPr>
          <p:nvPr>
            <p:ph type="body" idx="21"/>
          </p:nvPr>
        </p:nvSpPr>
        <p:spPr>
          <a:xfrm>
            <a:off x="1201342" y="11858691"/>
            <a:ext cx="19098337" cy="8912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J</a:t>
            </a:r>
            <a:r>
              <a:rPr lang="en-ZA" dirty="0" err="1"/>
              <a:t>acques</a:t>
            </a:r>
            <a:r>
              <a:rPr lang="en-ZA" dirty="0"/>
              <a:t> Brown</a:t>
            </a:r>
            <a:r>
              <a:rPr dirty="0"/>
              <a:t>, </a:t>
            </a:r>
            <a:r>
              <a:rPr lang="en-ZA" dirty="0"/>
              <a:t>27</a:t>
            </a:r>
            <a:r>
              <a:rPr dirty="0"/>
              <a:t> </a:t>
            </a:r>
            <a:r>
              <a:rPr lang="en-ZA" dirty="0"/>
              <a:t>February</a:t>
            </a:r>
            <a:r>
              <a:rPr dirty="0"/>
              <a:t> 202</a:t>
            </a:r>
            <a:r>
              <a:rPr lang="en-ZA" dirty="0"/>
              <a:t>2						</a:t>
            </a:r>
            <a:r>
              <a:rPr lang="en-ZA" sz="2400" dirty="0"/>
              <a:t>Note: </a:t>
            </a:r>
            <a:r>
              <a:rPr lang="en-US" sz="2400" dirty="0"/>
              <a:t>All quoted Scripture are from the ESV.</a:t>
            </a:r>
          </a:p>
          <a:p>
            <a:endParaRPr dirty="0"/>
          </a:p>
        </p:txBody>
      </p:sp>
      <p:sp>
        <p:nvSpPr>
          <p:cNvPr id="152" name="Biblical Time Management"/>
          <p:cNvSpPr txBox="1">
            <a:spLocks noGrp="1"/>
          </p:cNvSpPr>
          <p:nvPr>
            <p:ph type="ctrTitle"/>
          </p:nvPr>
        </p:nvSpPr>
        <p:spPr>
          <a:prstGeom prst="rect">
            <a:avLst/>
          </a:prstGeom>
        </p:spPr>
        <p:txBody>
          <a:bodyPr>
            <a:normAutofit fontScale="90000"/>
          </a:bodyPr>
          <a:lstStyle/>
          <a:p>
            <a:r>
              <a:rPr lang="en-ZA" dirty="0"/>
              <a:t>God’s Special Revelation</a:t>
            </a:r>
            <a:br>
              <a:rPr lang="en-ZA" dirty="0"/>
            </a:br>
            <a:br>
              <a:rPr lang="en-ZA" dirty="0"/>
            </a:br>
            <a:r>
              <a:rPr lang="en-ZA" sz="6000" dirty="0"/>
              <a:t>from Basic Theology ~ Charles C. Ryrie</a:t>
            </a:r>
            <a:br>
              <a:rPr lang="en-ZA" dirty="0"/>
            </a:br>
            <a:endParaRPr dirty="0"/>
          </a:p>
        </p:txBody>
      </p:sp>
      <p:sp>
        <p:nvSpPr>
          <p:cNvPr id="153" name="Caversham Community Church…"/>
          <p:cNvSpPr txBox="1">
            <a:spLocks noGrp="1"/>
          </p:cNvSpPr>
          <p:nvPr>
            <p:ph type="subTitle" sz="quarter" idx="1"/>
          </p:nvPr>
        </p:nvSpPr>
        <p:spPr>
          <a:prstGeom prst="rect">
            <a:avLst/>
          </a:prstGeom>
        </p:spPr>
        <p:txBody>
          <a:bodyPr/>
          <a:lstStyle/>
          <a:p>
            <a:r>
              <a:rPr dirty="0"/>
              <a:t>Caversham Community Church</a:t>
            </a:r>
          </a:p>
          <a:p>
            <a:r>
              <a:rPr dirty="0"/>
              <a:t>Dunedin, New Zealand</a:t>
            </a:r>
          </a:p>
        </p:txBody>
      </p:sp>
      <p:pic>
        <p:nvPicPr>
          <p:cNvPr id="155" name="Cavy Circle Logo No Words.png" descr="Cavy Circle Logo No Words.png"/>
          <p:cNvPicPr>
            <a:picLocks noChangeAspect="1"/>
          </p:cNvPicPr>
          <p:nvPr/>
        </p:nvPicPr>
        <p:blipFill>
          <a:blip r:embed="rId2"/>
          <a:stretch>
            <a:fillRect/>
          </a:stretch>
        </p:blipFill>
        <p:spPr>
          <a:xfrm>
            <a:off x="20769125" y="10844949"/>
            <a:ext cx="2641404" cy="2641403"/>
          </a:xfrm>
          <a:prstGeom prst="rect">
            <a:avLst/>
          </a:prstGeom>
          <a:ln w="12700">
            <a:miter lim="400000"/>
          </a:ln>
        </p:spPr>
      </p:pic>
      <p:pic>
        <p:nvPicPr>
          <p:cNvPr id="2" name="Picture 1">
            <a:extLst>
              <a:ext uri="{FF2B5EF4-FFF2-40B4-BE49-F238E27FC236}">
                <a16:creationId xmlns:a16="http://schemas.microsoft.com/office/drawing/2014/main" id="{E8EF3AD2-B0DC-4E99-BA23-D77B0A7288DD}"/>
              </a:ext>
            </a:extLst>
          </p:cNvPr>
          <p:cNvPicPr>
            <a:picLocks noChangeAspect="1"/>
          </p:cNvPicPr>
          <p:nvPr/>
        </p:nvPicPr>
        <p:blipFill>
          <a:blip r:embed="rId3"/>
          <a:stretch>
            <a:fillRect/>
          </a:stretch>
        </p:blipFill>
        <p:spPr>
          <a:xfrm>
            <a:off x="14941296" y="4294957"/>
            <a:ext cx="4773168" cy="704837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5. Theophanies</a:t>
            </a:r>
            <a:endParaRPr dirty="0">
              <a:solidFill>
                <a:schemeClr val="bg1">
                  <a:lumMod val="90000"/>
                  <a:lumOff val="10000"/>
                </a:schemeClr>
              </a:solidFill>
            </a:endParaRPr>
          </a:p>
        </p:txBody>
      </p:sp>
      <p:sp>
        <p:nvSpPr>
          <p:cNvPr id="158" name="Truth #1"/>
          <p:cNvSpPr txBox="1">
            <a:spLocks noGrp="1"/>
          </p:cNvSpPr>
          <p:nvPr>
            <p:ph type="body" idx="21"/>
          </p:nvPr>
        </p:nvSpPr>
        <p:spPr>
          <a:xfrm>
            <a:off x="1206500" y="2245962"/>
            <a:ext cx="21971000" cy="2819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pPr>
              <a:lnSpc>
                <a:spcPct val="120000"/>
              </a:lnSpc>
            </a:pPr>
            <a:r>
              <a:rPr lang="en-ZA" dirty="0">
                <a:solidFill>
                  <a:schemeClr val="bg1">
                    <a:lumMod val="90000"/>
                    <a:lumOff val="10000"/>
                  </a:schemeClr>
                </a:solidFill>
              </a:rPr>
              <a:t>Before the Incarnation, theophanies were associated with the appearance of the angel of the Lord, who communicated God’s divine message to the people.</a:t>
            </a:r>
          </a:p>
          <a:p>
            <a:pPr>
              <a:lnSpc>
                <a:spcPct val="120000"/>
              </a:lnSpc>
            </a:pPr>
            <a:r>
              <a:rPr lang="en-ZA" dirty="0">
                <a:solidFill>
                  <a:schemeClr val="bg1">
                    <a:lumMod val="90000"/>
                    <a:lumOff val="10000"/>
                  </a:schemeClr>
                </a:solidFill>
              </a:rPr>
              <a:t>But what is a theophany?</a:t>
            </a:r>
          </a:p>
          <a:p>
            <a:pPr>
              <a:lnSpc>
                <a:spcPct val="120000"/>
              </a:lnSpc>
            </a:pPr>
            <a:r>
              <a:rPr lang="en-ZA" dirty="0">
                <a:solidFill>
                  <a:schemeClr val="bg1">
                    <a:lumMod val="90000"/>
                    <a:lumOff val="10000"/>
                  </a:schemeClr>
                </a:solidFill>
              </a:rPr>
              <a:t>A theophany is a manifestation of God that is tangible to the human senses.  It is a visible appearance of God in the Old Testament period in its most restrictive sense, often, but not always, in human form.</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5193792"/>
            <a:ext cx="21458428" cy="7402164"/>
          </a:xfrm>
          <a:prstGeom prst="rect">
            <a:avLst/>
          </a:prstGeom>
        </p:spPr>
        <p:txBody>
          <a:bodyPr>
            <a:normAutofit fontScale="70000" lnSpcReduction="20000"/>
          </a:bodyPr>
          <a:lstStyle/>
          <a:p>
            <a:pPr algn="l">
              <a:lnSpc>
                <a:spcPct val="120000"/>
              </a:lnSpc>
            </a:pPr>
            <a:r>
              <a:rPr lang="en-ZA" b="1" dirty="0">
                <a:solidFill>
                  <a:schemeClr val="bg1">
                    <a:lumMod val="90000"/>
                    <a:lumOff val="10000"/>
                  </a:schemeClr>
                </a:solidFill>
              </a:rPr>
              <a:t>Genesis 16:7-12 </a:t>
            </a:r>
            <a:r>
              <a:rPr lang="en-US" sz="3900" i="1" dirty="0">
                <a:solidFill>
                  <a:schemeClr val="bg1">
                    <a:lumMod val="90000"/>
                    <a:lumOff val="10000"/>
                  </a:schemeClr>
                </a:solidFill>
                <a:latin typeface="ArialMT"/>
              </a:rPr>
              <a:t>7 The angel of the Lord found her by a spring of water in the wilderness, the spring on the way to </a:t>
            </a:r>
            <a:r>
              <a:rPr lang="en-US" sz="3900" i="1" dirty="0" err="1">
                <a:solidFill>
                  <a:schemeClr val="bg1">
                    <a:lumMod val="90000"/>
                    <a:lumOff val="10000"/>
                  </a:schemeClr>
                </a:solidFill>
                <a:latin typeface="ArialMT"/>
              </a:rPr>
              <a:t>Shur</a:t>
            </a:r>
            <a:r>
              <a:rPr lang="en-US" sz="3900" i="1" dirty="0">
                <a:solidFill>
                  <a:schemeClr val="bg1">
                    <a:lumMod val="90000"/>
                    <a:lumOff val="10000"/>
                  </a:schemeClr>
                </a:solidFill>
                <a:latin typeface="ArialMT"/>
              </a:rPr>
              <a:t>. 8 And he said, “Hagar, servant of Sarai, where have you come from and where are you going?” She said, “I am fleeing from my mistress Sarai.” 9 The angel of the Lord said to her, “Return to your mistress and submit to her.” 10 The angel of the Lord also said to her, “I will surely multiply your offspring so that they cannot be numbered for multitude.” 11 And the angel of the Lord said to her, “Behold, you are pregnant and shall bear a son. You shall call his name Ishmael, because the Lord has listened to your affliction.12 He shall be a wild donkey of a man, his hand against everyone and everyone’s hand against him, and he shall dwell over against all his kinsmen.”</a:t>
            </a:r>
          </a:p>
          <a:p>
            <a:pPr algn="l">
              <a:lnSpc>
                <a:spcPct val="120000"/>
              </a:lnSpc>
            </a:pPr>
            <a:r>
              <a:rPr lang="en-ZA" b="1" dirty="0">
                <a:solidFill>
                  <a:schemeClr val="bg1">
                    <a:lumMod val="90000"/>
                    <a:lumOff val="10000"/>
                  </a:schemeClr>
                </a:solidFill>
              </a:rPr>
              <a:t>Exodus 3:2 </a:t>
            </a:r>
            <a:r>
              <a:rPr lang="en-US" sz="3900" i="1" dirty="0">
                <a:solidFill>
                  <a:schemeClr val="bg1">
                    <a:lumMod val="90000"/>
                    <a:lumOff val="10000"/>
                  </a:schemeClr>
                </a:solidFill>
                <a:latin typeface="ArialMT"/>
              </a:rPr>
              <a:t>And the angel of the Lord appeared to him in a flame of fire out of the midst of a bush. He looked, and behold, the bush was burning, yet it was not consumed.</a:t>
            </a:r>
          </a:p>
          <a:p>
            <a:pPr>
              <a:lnSpc>
                <a:spcPct val="120000"/>
              </a:lnSpc>
            </a:pPr>
            <a:r>
              <a:rPr lang="en-ZA" b="1" dirty="0">
                <a:solidFill>
                  <a:schemeClr val="bg1">
                    <a:lumMod val="90000"/>
                    <a:lumOff val="10000"/>
                  </a:schemeClr>
                </a:solidFill>
              </a:rPr>
              <a:t>2 Samuel 24:16 </a:t>
            </a:r>
            <a:r>
              <a:rPr lang="en-US" sz="3900" i="1" dirty="0">
                <a:solidFill>
                  <a:schemeClr val="bg1">
                    <a:lumMod val="90000"/>
                    <a:lumOff val="10000"/>
                  </a:schemeClr>
                </a:solidFill>
                <a:latin typeface="ArialMT"/>
              </a:rPr>
              <a:t>And when the angel stretched out his hand toward Jerusalem to destroy it, the Lord relented from the calamity and said to the angel who was working destruction among the people, “It is enough; now stay your hand.”</a:t>
            </a:r>
          </a:p>
          <a:p>
            <a:pPr>
              <a:lnSpc>
                <a:spcPct val="120000"/>
              </a:lnSpc>
            </a:pPr>
            <a:r>
              <a:rPr lang="en-ZA" b="1" dirty="0">
                <a:solidFill>
                  <a:schemeClr val="bg1">
                    <a:lumMod val="90000"/>
                    <a:lumOff val="10000"/>
                  </a:schemeClr>
                </a:solidFill>
              </a:rPr>
              <a:t>Zech. 1:12 </a:t>
            </a:r>
            <a:r>
              <a:rPr lang="en-US" sz="3900" i="1" dirty="0">
                <a:solidFill>
                  <a:schemeClr val="bg1">
                    <a:lumMod val="90000"/>
                    <a:lumOff val="10000"/>
                  </a:schemeClr>
                </a:solidFill>
                <a:latin typeface="ArialMT"/>
              </a:rPr>
              <a:t>Then the angel of the Lord said, ‘O Lord of hosts, how long will you have no mercy on Jerusalem and the cities of Judah, against which you have been angry these seventy years?’</a:t>
            </a: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40862918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6. Angels</a:t>
            </a:r>
            <a:endParaRPr dirty="0">
              <a:solidFill>
                <a:schemeClr val="bg1">
                  <a:lumMod val="90000"/>
                  <a:lumOff val="10000"/>
                </a:schemeClr>
              </a:solidFill>
            </a:endParaRPr>
          </a:p>
        </p:txBody>
      </p:sp>
      <p:sp>
        <p:nvSpPr>
          <p:cNvPr id="158" name="Truth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God also uses created angels to convey His message to people.</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prstGeom prst="rect">
            <a:avLst/>
          </a:prstGeom>
        </p:spPr>
        <p:txBody>
          <a:bodyPr>
            <a:normAutofit lnSpcReduction="10000"/>
          </a:bodyPr>
          <a:lstStyle/>
          <a:p>
            <a:pPr>
              <a:lnSpc>
                <a:spcPct val="100000"/>
              </a:lnSpc>
            </a:pPr>
            <a:r>
              <a:rPr lang="en-ZA" b="1" dirty="0">
                <a:solidFill>
                  <a:schemeClr val="bg1">
                    <a:lumMod val="90000"/>
                    <a:lumOff val="10000"/>
                  </a:schemeClr>
                </a:solidFill>
              </a:rPr>
              <a:t>Daniel 9:20-21 </a:t>
            </a:r>
            <a:r>
              <a:rPr lang="en-US" sz="2700" i="1" dirty="0">
                <a:solidFill>
                  <a:schemeClr val="bg1">
                    <a:lumMod val="90000"/>
                    <a:lumOff val="10000"/>
                  </a:schemeClr>
                </a:solidFill>
                <a:latin typeface="ArialMT"/>
              </a:rPr>
              <a:t>20 While I was speaking and praying, confessing my sin and the sin of my people Israel, and presenting my plea before the Lord my God for the holy hill of my God, 21 while I was speaking in prayer, the man Gabriel, whom I had seen in the vision at the first, came to me in swift flight at the time of the evening sacrifice.</a:t>
            </a:r>
            <a:endParaRPr lang="en-ZA" sz="2700" i="1" dirty="0">
              <a:solidFill>
                <a:schemeClr val="bg1">
                  <a:lumMod val="90000"/>
                  <a:lumOff val="10000"/>
                </a:schemeClr>
              </a:solidFill>
              <a:latin typeface="ArialMT"/>
            </a:endParaRPr>
          </a:p>
          <a:p>
            <a:pPr>
              <a:lnSpc>
                <a:spcPct val="100000"/>
              </a:lnSpc>
            </a:pPr>
            <a:r>
              <a:rPr lang="en-ZA" b="1" dirty="0">
                <a:solidFill>
                  <a:schemeClr val="bg1">
                    <a:lumMod val="90000"/>
                    <a:lumOff val="10000"/>
                  </a:schemeClr>
                </a:solidFill>
              </a:rPr>
              <a:t>Luke 2:10-11 </a:t>
            </a:r>
            <a:r>
              <a:rPr lang="en-US" sz="2700" i="1" dirty="0">
                <a:solidFill>
                  <a:schemeClr val="bg1">
                    <a:lumMod val="90000"/>
                    <a:lumOff val="10000"/>
                  </a:schemeClr>
                </a:solidFill>
                <a:latin typeface="ArialMT"/>
              </a:rPr>
              <a:t>10 And the angel said to them, “Fear not, for behold, I bring you good news of great joy that will be for all the people. 11 For unto you is born this day in the city of David a Savior, who is Christ the Lord.</a:t>
            </a:r>
          </a:p>
          <a:p>
            <a:pPr>
              <a:lnSpc>
                <a:spcPct val="110000"/>
              </a:lnSpc>
            </a:pPr>
            <a:r>
              <a:rPr lang="en-ZA" b="1" dirty="0">
                <a:solidFill>
                  <a:schemeClr val="bg1">
                    <a:lumMod val="90000"/>
                    <a:lumOff val="10000"/>
                  </a:schemeClr>
                </a:solidFill>
              </a:rPr>
              <a:t>Revelation 1:1 </a:t>
            </a:r>
            <a:r>
              <a:rPr lang="en-US" sz="2700" i="1" dirty="0">
                <a:solidFill>
                  <a:schemeClr val="bg1">
                    <a:lumMod val="90000"/>
                    <a:lumOff val="10000"/>
                  </a:schemeClr>
                </a:solidFill>
                <a:latin typeface="ArialMT"/>
              </a:rPr>
              <a:t>The revelation of Jesus Christ, which God gave him to show to his servants the things that must soon take place. He made it known by sending his angel to his servant John.</a:t>
            </a:r>
          </a:p>
          <a:p>
            <a:pPr marL="0" indent="0">
              <a:buNone/>
            </a:pPr>
            <a:r>
              <a:rPr lang="en-ZA" b="1" dirty="0">
                <a:solidFill>
                  <a:schemeClr val="bg1">
                    <a:lumMod val="90000"/>
                    <a:lumOff val="10000"/>
                  </a:schemeClr>
                </a:solidFill>
              </a:rPr>
              <a:t>Even a message from the angels to the birds…</a:t>
            </a:r>
          </a:p>
          <a:p>
            <a:pPr>
              <a:lnSpc>
                <a:spcPct val="110000"/>
              </a:lnSpc>
            </a:pPr>
            <a:r>
              <a:rPr lang="en-ZA" b="1" dirty="0">
                <a:solidFill>
                  <a:schemeClr val="bg1">
                    <a:lumMod val="90000"/>
                    <a:lumOff val="10000"/>
                  </a:schemeClr>
                </a:solidFill>
              </a:rPr>
              <a:t>Revelation 19:17 </a:t>
            </a:r>
            <a:r>
              <a:rPr lang="en-US" sz="2700" i="1" dirty="0">
                <a:solidFill>
                  <a:schemeClr val="bg1">
                    <a:lumMod val="90000"/>
                    <a:lumOff val="10000"/>
                  </a:schemeClr>
                </a:solidFill>
                <a:latin typeface="ArialMT"/>
              </a:rPr>
              <a:t>Then I saw an angel standing in the sun, and with a loud voice he called to all the birds that fly directly overhead, “Come, gather for the great supper of God.</a:t>
            </a: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2463812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7. The Prophets</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2199227"/>
            <a:ext cx="21781516" cy="10324912"/>
          </a:xfrm>
          <a:prstGeom prst="rect">
            <a:avLst/>
          </a:prstGeom>
        </p:spPr>
        <p:txBody>
          <a:bodyPr>
            <a:normAutofit fontScale="92500"/>
          </a:bodyPr>
          <a:lstStyle/>
          <a:p>
            <a:pPr marL="0" indent="0" algn="l">
              <a:buNone/>
            </a:pPr>
            <a:r>
              <a:rPr lang="en-ZA" b="1" dirty="0">
                <a:solidFill>
                  <a:schemeClr val="bg1">
                    <a:lumMod val="90000"/>
                    <a:lumOff val="10000"/>
                  </a:schemeClr>
                </a:solidFill>
              </a:rPr>
              <a:t>Old Testament prophets brought God’s message to mankind…</a:t>
            </a:r>
          </a:p>
          <a:p>
            <a:pPr>
              <a:lnSpc>
                <a:spcPct val="100000"/>
              </a:lnSpc>
            </a:pPr>
            <a:r>
              <a:rPr lang="en-ZA" b="1" dirty="0">
                <a:solidFill>
                  <a:schemeClr val="bg1">
                    <a:lumMod val="90000"/>
                    <a:lumOff val="10000"/>
                  </a:schemeClr>
                </a:solidFill>
              </a:rPr>
              <a:t>2 Samuel 23:2 </a:t>
            </a:r>
            <a:r>
              <a:rPr lang="en-US" sz="4400" i="1" dirty="0">
                <a:solidFill>
                  <a:schemeClr val="bg1">
                    <a:lumMod val="90000"/>
                    <a:lumOff val="10000"/>
                  </a:schemeClr>
                </a:solidFill>
                <a:latin typeface="ArialMT"/>
              </a:rPr>
              <a:t>“The Spirit of the Lord speaks by me; his word is on my tongue.”</a:t>
            </a:r>
            <a:endParaRPr lang="en-ZA" sz="4400" b="1" dirty="0">
              <a:solidFill>
                <a:schemeClr val="bg1">
                  <a:lumMod val="90000"/>
                  <a:lumOff val="10000"/>
                </a:schemeClr>
              </a:solidFill>
            </a:endParaRPr>
          </a:p>
          <a:p>
            <a:pPr>
              <a:lnSpc>
                <a:spcPct val="100000"/>
              </a:lnSpc>
            </a:pPr>
            <a:r>
              <a:rPr lang="en-ZA" b="1" dirty="0">
                <a:solidFill>
                  <a:schemeClr val="bg1">
                    <a:lumMod val="90000"/>
                    <a:lumOff val="10000"/>
                  </a:schemeClr>
                </a:solidFill>
              </a:rPr>
              <a:t>Zechariah 1:1 </a:t>
            </a:r>
            <a:r>
              <a:rPr lang="en-US" sz="4400" i="1" dirty="0">
                <a:solidFill>
                  <a:schemeClr val="bg1">
                    <a:lumMod val="90000"/>
                    <a:lumOff val="10000"/>
                  </a:schemeClr>
                </a:solidFill>
                <a:latin typeface="ArialMT"/>
              </a:rPr>
              <a:t>In the eighth month, in the second year of Darius, the word of the Lord came to the prophet Zechariah, the son of </a:t>
            </a:r>
            <a:r>
              <a:rPr lang="en-US" sz="4400" i="1" dirty="0" err="1">
                <a:solidFill>
                  <a:schemeClr val="bg1">
                    <a:lumMod val="90000"/>
                    <a:lumOff val="10000"/>
                  </a:schemeClr>
                </a:solidFill>
                <a:latin typeface="ArialMT"/>
              </a:rPr>
              <a:t>Berechiah</a:t>
            </a:r>
            <a:r>
              <a:rPr lang="en-US" sz="4400" i="1" dirty="0">
                <a:solidFill>
                  <a:schemeClr val="bg1">
                    <a:lumMod val="90000"/>
                    <a:lumOff val="10000"/>
                  </a:schemeClr>
                </a:solidFill>
                <a:latin typeface="ArialMT"/>
              </a:rPr>
              <a:t>, son of </a:t>
            </a:r>
            <a:r>
              <a:rPr lang="en-US" sz="4400" i="1" dirty="0" err="1">
                <a:solidFill>
                  <a:schemeClr val="bg1">
                    <a:lumMod val="90000"/>
                    <a:lumOff val="10000"/>
                  </a:schemeClr>
                </a:solidFill>
                <a:latin typeface="ArialMT"/>
              </a:rPr>
              <a:t>Iddo</a:t>
            </a:r>
            <a:r>
              <a:rPr lang="en-US" sz="4400" i="1" dirty="0">
                <a:solidFill>
                  <a:schemeClr val="bg1">
                    <a:lumMod val="90000"/>
                    <a:lumOff val="10000"/>
                  </a:schemeClr>
                </a:solidFill>
                <a:latin typeface="ArialMT"/>
              </a:rPr>
              <a:t>.</a:t>
            </a:r>
          </a:p>
          <a:p>
            <a:pPr marL="0" indent="0" algn="l">
              <a:buNone/>
            </a:pPr>
            <a:r>
              <a:rPr lang="en-US" b="1" dirty="0">
                <a:solidFill>
                  <a:schemeClr val="bg1">
                    <a:lumMod val="90000"/>
                    <a:lumOff val="10000"/>
                  </a:schemeClr>
                </a:solidFill>
                <a:latin typeface="ArialMT"/>
              </a:rPr>
              <a:t>…As did New Testament prophets</a:t>
            </a:r>
            <a:endParaRPr lang="en-US" b="1" dirty="0">
              <a:solidFill>
                <a:schemeClr val="bg1">
                  <a:lumMod val="90000"/>
                  <a:lumOff val="10000"/>
                </a:schemeClr>
              </a:solidFill>
              <a:effectLst/>
              <a:latin typeface="ArialMT"/>
            </a:endParaRPr>
          </a:p>
          <a:p>
            <a:r>
              <a:rPr lang="en-ZA" b="1" dirty="0">
                <a:solidFill>
                  <a:schemeClr val="bg1">
                    <a:lumMod val="90000"/>
                    <a:lumOff val="10000"/>
                  </a:schemeClr>
                </a:solidFill>
              </a:rPr>
              <a:t>Ephesians 3:4-5 </a:t>
            </a:r>
            <a:r>
              <a:rPr lang="en-US" sz="4400" i="1" dirty="0">
                <a:solidFill>
                  <a:schemeClr val="bg1">
                    <a:lumMod val="90000"/>
                    <a:lumOff val="10000"/>
                  </a:schemeClr>
                </a:solidFill>
                <a:latin typeface="ArialMT"/>
              </a:rPr>
              <a:t>4 When you read this, you can perceive my insight into the mystery of Christ, 5 which was not made known to the sons of men in other generations as it has now been revealed to his holy apostles and prophets by the Spirit.</a:t>
            </a:r>
          </a:p>
          <a:p>
            <a:pPr marL="0" indent="0">
              <a:buNone/>
            </a:pPr>
            <a:r>
              <a:rPr lang="en-US" sz="4400" i="1" dirty="0">
                <a:solidFill>
                  <a:schemeClr val="bg1">
                    <a:lumMod val="90000"/>
                    <a:lumOff val="10000"/>
                  </a:schemeClr>
                </a:solidFill>
                <a:latin typeface="ArialMT"/>
              </a:rPr>
              <a:t>They spoke with authority because they were communicating the Word of the Lord.</a:t>
            </a:r>
          </a:p>
          <a:p>
            <a:pPr marL="0" indent="0">
              <a:buNone/>
            </a:pPr>
            <a:r>
              <a:rPr lang="en-US" sz="4400" i="1" dirty="0">
                <a:solidFill>
                  <a:schemeClr val="bg1">
                    <a:lumMod val="90000"/>
                    <a:lumOff val="10000"/>
                  </a:schemeClr>
                </a:solidFill>
                <a:latin typeface="ArialMT"/>
              </a:rPr>
              <a:t>Caution: A present day teacher or preacher does not qualify as a prophet since he explains or proclaims God’s Word, previously given and written.</a:t>
            </a:r>
          </a:p>
          <a:p>
            <a:pPr marL="0" indent="0">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pic>
        <p:nvPicPr>
          <p:cNvPr id="5" name="Graphic 4" descr="Warning outline">
            <a:extLst>
              <a:ext uri="{FF2B5EF4-FFF2-40B4-BE49-F238E27FC236}">
                <a16:creationId xmlns:a16="http://schemas.microsoft.com/office/drawing/2014/main" id="{6301171F-90F2-40E6-8416-F38C224AB6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30276" y="11508901"/>
            <a:ext cx="2030476" cy="2030476"/>
          </a:xfrm>
          <a:prstGeom prst="rect">
            <a:avLst/>
          </a:prstGeom>
        </p:spPr>
      </p:pic>
      <p:pic>
        <p:nvPicPr>
          <p:cNvPr id="6" name="Picture 5">
            <a:extLst>
              <a:ext uri="{FF2B5EF4-FFF2-40B4-BE49-F238E27FC236}">
                <a16:creationId xmlns:a16="http://schemas.microsoft.com/office/drawing/2014/main" id="{7279AC20-5386-4B11-97F8-A3DDFD2EF969}"/>
              </a:ext>
            </a:extLst>
          </p:cNvPr>
          <p:cNvPicPr>
            <a:picLocks noChangeAspect="1"/>
          </p:cNvPicPr>
          <p:nvPr/>
        </p:nvPicPr>
        <p:blipFill>
          <a:blip r:embed="rId4"/>
          <a:stretch>
            <a:fillRect/>
          </a:stretch>
        </p:blipFill>
        <p:spPr>
          <a:xfrm>
            <a:off x="18013826" y="0"/>
            <a:ext cx="6370174" cy="3328416"/>
          </a:xfrm>
          <a:prstGeom prst="rect">
            <a:avLst/>
          </a:prstGeom>
        </p:spPr>
      </p:pic>
    </p:spTree>
    <p:extLst>
      <p:ext uri="{BB962C8B-B14F-4D97-AF65-F5344CB8AC3E}">
        <p14:creationId xmlns:p14="http://schemas.microsoft.com/office/powerpoint/2010/main" val="22257304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8. Events</a:t>
            </a:r>
            <a:endParaRPr dirty="0">
              <a:solidFill>
                <a:schemeClr val="bg1">
                  <a:lumMod val="90000"/>
                  <a:lumOff val="10000"/>
                </a:schemeClr>
              </a:solidFill>
            </a:endParaRPr>
          </a:p>
        </p:txBody>
      </p:sp>
      <p:sp>
        <p:nvSpPr>
          <p:cNvPr id="158" name="Truth #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God’s activity in history also constitutes a channel of revelation.</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3659467"/>
            <a:ext cx="21971000" cy="8256012"/>
          </a:xfrm>
          <a:prstGeom prst="rect">
            <a:avLst/>
          </a:prstGeom>
        </p:spPr>
        <p:txBody>
          <a:bodyPr>
            <a:normAutofit lnSpcReduction="10000"/>
          </a:bodyPr>
          <a:lstStyle/>
          <a:p>
            <a:r>
              <a:rPr lang="en-ZA" b="1" dirty="0">
                <a:solidFill>
                  <a:schemeClr val="bg1">
                    <a:lumMod val="90000"/>
                    <a:lumOff val="10000"/>
                  </a:schemeClr>
                </a:solidFill>
                <a:effectLst/>
                <a:latin typeface="ArialMT"/>
              </a:rPr>
              <a:t>Delivering the </a:t>
            </a:r>
            <a:r>
              <a:rPr lang="en-ZA" b="1" dirty="0">
                <a:solidFill>
                  <a:schemeClr val="bg1">
                    <a:lumMod val="90000"/>
                    <a:lumOff val="10000"/>
                  </a:schemeClr>
                </a:solidFill>
                <a:latin typeface="ArialMT"/>
              </a:rPr>
              <a:t>people of Israel from Egypt revealed the righteous acts of the Lord, according to Micah 6:5.</a:t>
            </a:r>
          </a:p>
          <a:p>
            <a:r>
              <a:rPr lang="en-ZA" b="1" dirty="0">
                <a:solidFill>
                  <a:schemeClr val="bg1">
                    <a:lumMod val="90000"/>
                    <a:lumOff val="10000"/>
                  </a:schemeClr>
                </a:solidFill>
                <a:latin typeface="ArialMT"/>
              </a:rPr>
              <a:t>Ezekiel 25:7 shows how acts of judgement reveal who God is.  The first 39 chapters of Isaiah also reveals God’s judgement.</a:t>
            </a:r>
          </a:p>
          <a:p>
            <a:r>
              <a:rPr lang="en-ZA" b="1" dirty="0">
                <a:solidFill>
                  <a:schemeClr val="bg1">
                    <a:lumMod val="90000"/>
                    <a:lumOff val="10000"/>
                  </a:schemeClr>
                </a:solidFill>
                <a:latin typeface="ArialMT"/>
              </a:rPr>
              <a:t>And, of course, the incarnation of Christ exegeted God.</a:t>
            </a:r>
          </a:p>
          <a:p>
            <a:pPr marL="0" indent="0">
              <a:buNone/>
            </a:pPr>
            <a:r>
              <a:rPr lang="en-ZA" b="1" dirty="0">
                <a:solidFill>
                  <a:schemeClr val="bg1">
                    <a:lumMod val="90000"/>
                    <a:lumOff val="10000"/>
                  </a:schemeClr>
                </a:solidFill>
                <a:latin typeface="ArialMT"/>
              </a:rPr>
              <a:t>John 1:14 </a:t>
            </a:r>
            <a:r>
              <a:rPr lang="en-US" sz="4100" i="1" dirty="0">
                <a:solidFill>
                  <a:schemeClr val="bg1">
                    <a:lumMod val="90000"/>
                    <a:lumOff val="10000"/>
                  </a:schemeClr>
                </a:solidFill>
                <a:latin typeface="ArialMT"/>
              </a:rPr>
              <a:t>And the Word became flesh and dwelt among us, and we have seen his glory, glory as of the only Son from the Father, full of grace and truth.</a:t>
            </a:r>
            <a:endParaRPr lang="en-ZA" sz="4100" i="1" dirty="0">
              <a:solidFill>
                <a:schemeClr val="bg1">
                  <a:lumMod val="90000"/>
                  <a:lumOff val="10000"/>
                </a:schemeClr>
              </a:solidFill>
              <a:latin typeface="ArialMT"/>
            </a:endParaRPr>
          </a:p>
          <a:p>
            <a:pPr marL="0" indent="0" algn="l">
              <a:buNone/>
            </a:pPr>
            <a:r>
              <a:rPr lang="en-US" i="1" dirty="0">
                <a:solidFill>
                  <a:schemeClr val="bg1">
                    <a:lumMod val="90000"/>
                    <a:lumOff val="10000"/>
                  </a:schemeClr>
                </a:solidFill>
                <a:latin typeface="ArialMT"/>
              </a:rPr>
              <a:t>It goes without saying that for</a:t>
            </a:r>
            <a:r>
              <a:rPr lang="en-US" b="0" i="1" dirty="0">
                <a:solidFill>
                  <a:schemeClr val="bg1">
                    <a:lumMod val="90000"/>
                    <a:lumOff val="10000"/>
                  </a:schemeClr>
                </a:solidFill>
                <a:effectLst/>
                <a:latin typeface="ArialMT"/>
              </a:rPr>
              <a:t> these events to also be communicative they need to be both historical and factual.  </a:t>
            </a:r>
            <a:r>
              <a:rPr lang="en-US" i="1" dirty="0">
                <a:solidFill>
                  <a:schemeClr val="bg1">
                    <a:lumMod val="90000"/>
                    <a:lumOff val="10000"/>
                  </a:schemeClr>
                </a:solidFill>
                <a:latin typeface="ArialMT"/>
              </a:rPr>
              <a:t>Being factual will come from interpretation through divine inspiration.</a:t>
            </a:r>
            <a:endParaRPr lang="en-US" b="0" i="1" dirty="0">
              <a:solidFill>
                <a:schemeClr val="bg1">
                  <a:lumMod val="90000"/>
                  <a:lumOff val="10000"/>
                </a:schemeClr>
              </a:solidFill>
              <a:effectLst/>
              <a:latin typeface="ArialMT"/>
            </a:endParaRPr>
          </a:p>
          <a:p>
            <a:pPr marL="0" indent="0">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19902339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9. Jesus Christ</a:t>
            </a:r>
            <a:endParaRPr dirty="0">
              <a:solidFill>
                <a:schemeClr val="bg1">
                  <a:lumMod val="90000"/>
                  <a:lumOff val="10000"/>
                </a:schemeClr>
              </a:solidFill>
            </a:endParaRPr>
          </a:p>
        </p:txBody>
      </p:sp>
      <p:sp>
        <p:nvSpPr>
          <p:cNvPr id="158" name="Truth #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0000" lnSpcReduction="20000"/>
          </a:bodyPr>
          <a:lstStyle/>
          <a:p>
            <a:r>
              <a:rPr lang="en-ZA" dirty="0">
                <a:solidFill>
                  <a:schemeClr val="bg1">
                    <a:lumMod val="90000"/>
                    <a:lumOff val="10000"/>
                  </a:schemeClr>
                </a:solidFill>
              </a:rPr>
              <a:t>The incarnation of Jesus Christ was undebatably a major avenue of special revelation.</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3214026"/>
            <a:ext cx="21971000" cy="9549474"/>
          </a:xfrm>
          <a:prstGeom prst="rect">
            <a:avLst/>
          </a:prstGeom>
        </p:spPr>
        <p:txBody>
          <a:bodyPr>
            <a:normAutofit fontScale="55000" lnSpcReduction="20000"/>
          </a:bodyPr>
          <a:lstStyle/>
          <a:p>
            <a:pPr>
              <a:lnSpc>
                <a:spcPct val="120000"/>
              </a:lnSpc>
            </a:pPr>
            <a:r>
              <a:rPr lang="en-ZA" b="1" dirty="0">
                <a:solidFill>
                  <a:schemeClr val="bg1">
                    <a:lumMod val="90000"/>
                    <a:lumOff val="10000"/>
                  </a:schemeClr>
                </a:solidFill>
                <a:effectLst/>
                <a:latin typeface="ArialMT"/>
              </a:rPr>
              <a:t>He exegeted the Father: John 1:14 </a:t>
            </a:r>
            <a:r>
              <a:rPr lang="en-US" sz="4800" i="1" dirty="0">
                <a:solidFill>
                  <a:schemeClr val="bg1">
                    <a:lumMod val="90000"/>
                    <a:lumOff val="10000"/>
                  </a:schemeClr>
                </a:solidFill>
                <a:latin typeface="ArialMT"/>
              </a:rPr>
              <a:t>And the Word became flesh and dwelt among us, and we have seen his glory, glory as of the only Son from the Father, full of grace and truth.</a:t>
            </a:r>
          </a:p>
          <a:p>
            <a:pPr>
              <a:lnSpc>
                <a:spcPct val="120000"/>
              </a:lnSpc>
            </a:pPr>
            <a:r>
              <a:rPr lang="en-US" b="1" dirty="0">
                <a:solidFill>
                  <a:schemeClr val="bg1">
                    <a:lumMod val="90000"/>
                    <a:lumOff val="10000"/>
                  </a:schemeClr>
                </a:solidFill>
                <a:latin typeface="ArialMT"/>
              </a:rPr>
              <a:t>He revealed God’s nature: John 14:9 </a:t>
            </a:r>
            <a:r>
              <a:rPr lang="en-US" i="1" dirty="0">
                <a:solidFill>
                  <a:schemeClr val="bg1">
                    <a:lumMod val="90000"/>
                    <a:lumOff val="10000"/>
                  </a:schemeClr>
                </a:solidFill>
                <a:latin typeface="ArialMT"/>
              </a:rPr>
              <a:t>Jesus said to him, “Have I been with you so long, and you still do not know me, Philip? Whoever has seen me has seen the Father. How can you say, ‘Show us the Father’?</a:t>
            </a:r>
            <a:endParaRPr lang="en-ZA" i="1" dirty="0">
              <a:solidFill>
                <a:schemeClr val="bg1">
                  <a:lumMod val="90000"/>
                  <a:lumOff val="10000"/>
                </a:schemeClr>
              </a:solidFill>
              <a:latin typeface="ArialMT"/>
            </a:endParaRPr>
          </a:p>
          <a:p>
            <a:pPr>
              <a:lnSpc>
                <a:spcPct val="120000"/>
              </a:lnSpc>
            </a:pPr>
            <a:r>
              <a:rPr lang="en-ZA" b="1" dirty="0">
                <a:solidFill>
                  <a:schemeClr val="bg1">
                    <a:lumMod val="90000"/>
                    <a:lumOff val="10000"/>
                  </a:schemeClr>
                </a:solidFill>
                <a:effectLst/>
                <a:latin typeface="ArialMT"/>
              </a:rPr>
              <a:t>God’s power</a:t>
            </a:r>
            <a:r>
              <a:rPr lang="en-ZA" b="1" dirty="0">
                <a:solidFill>
                  <a:schemeClr val="bg1">
                    <a:lumMod val="90000"/>
                    <a:lumOff val="10000"/>
                  </a:schemeClr>
                </a:solidFill>
                <a:latin typeface="ArialMT"/>
              </a:rPr>
              <a:t>: John 3:2 </a:t>
            </a:r>
            <a:r>
              <a:rPr lang="en-US" i="1" dirty="0">
                <a:solidFill>
                  <a:schemeClr val="bg1">
                    <a:lumMod val="90000"/>
                    <a:lumOff val="10000"/>
                  </a:schemeClr>
                </a:solidFill>
                <a:latin typeface="ArialMT"/>
              </a:rPr>
              <a:t>This man came to Jesus by night and said to him, “Rabbi, we know that you are a teacher come from God, for no one can do these signs that you do unless God is with him.”</a:t>
            </a:r>
          </a:p>
          <a:p>
            <a:pPr>
              <a:lnSpc>
                <a:spcPct val="100000"/>
              </a:lnSpc>
            </a:pPr>
            <a:r>
              <a:rPr lang="en-US" b="1" dirty="0">
                <a:solidFill>
                  <a:schemeClr val="bg1">
                    <a:lumMod val="90000"/>
                    <a:lumOff val="10000"/>
                  </a:schemeClr>
                </a:solidFill>
                <a:latin typeface="ArialMT"/>
              </a:rPr>
              <a:t>God’s wisdom: John 7:46 </a:t>
            </a:r>
            <a:r>
              <a:rPr lang="en-US" i="1" dirty="0">
                <a:solidFill>
                  <a:schemeClr val="bg1">
                    <a:lumMod val="90000"/>
                    <a:lumOff val="10000"/>
                  </a:schemeClr>
                </a:solidFill>
                <a:latin typeface="ArialMT"/>
              </a:rPr>
              <a:t>The officers answered, “No one ever spoke like this man!”</a:t>
            </a:r>
          </a:p>
          <a:p>
            <a:pPr>
              <a:lnSpc>
                <a:spcPct val="100000"/>
              </a:lnSpc>
            </a:pPr>
            <a:r>
              <a:rPr lang="en-US" b="1" dirty="0">
                <a:solidFill>
                  <a:schemeClr val="bg1">
                    <a:lumMod val="90000"/>
                    <a:lumOff val="10000"/>
                  </a:schemeClr>
                </a:solidFill>
                <a:latin typeface="ArialMT"/>
              </a:rPr>
              <a:t>God’s glory: John 1:14</a:t>
            </a:r>
          </a:p>
          <a:p>
            <a:pPr>
              <a:lnSpc>
                <a:spcPct val="120000"/>
              </a:lnSpc>
            </a:pPr>
            <a:r>
              <a:rPr lang="en-US" b="1" dirty="0">
                <a:solidFill>
                  <a:schemeClr val="bg1">
                    <a:lumMod val="90000"/>
                    <a:lumOff val="10000"/>
                  </a:schemeClr>
                </a:solidFill>
                <a:latin typeface="ArialMT"/>
              </a:rPr>
              <a:t>The life of God: 1 John 1:1-3 </a:t>
            </a:r>
            <a:r>
              <a:rPr lang="en-US" i="1" dirty="0">
                <a:solidFill>
                  <a:schemeClr val="bg1">
                    <a:lumMod val="90000"/>
                    <a:lumOff val="10000"/>
                  </a:schemeClr>
                </a:solidFill>
                <a:latin typeface="ArialMT"/>
              </a:rPr>
              <a:t>1 That which was from the beginning, which we have heard, which we have seen with our eyes, which we looked upon and have touched with our hands, concerning the word of life 2 the life was made manifest, and we have seen it, and testify to it and proclaim to you the eternal life, which was with the Father and was made manifest to us 3 that which we have seen and heard we proclaim also to you, so that you too may have fellowship with us; and indeed our fellowship is with the Father and with his Son Jesus Christ.</a:t>
            </a:r>
          </a:p>
          <a:p>
            <a:pPr>
              <a:lnSpc>
                <a:spcPct val="120000"/>
              </a:lnSpc>
            </a:pPr>
            <a:r>
              <a:rPr lang="en-US" b="1" dirty="0">
                <a:solidFill>
                  <a:schemeClr val="bg1">
                    <a:lumMod val="90000"/>
                    <a:lumOff val="10000"/>
                  </a:schemeClr>
                </a:solidFill>
                <a:latin typeface="ArialMT"/>
              </a:rPr>
              <a:t>And the love of God: Romans 5:8 </a:t>
            </a:r>
            <a:r>
              <a:rPr lang="en-US" i="1" dirty="0">
                <a:solidFill>
                  <a:schemeClr val="bg1">
                    <a:lumMod val="90000"/>
                    <a:lumOff val="10000"/>
                  </a:schemeClr>
                </a:solidFill>
                <a:latin typeface="ArialMT"/>
              </a:rPr>
              <a:t>But God shows his love for us in that while we were still sinners, Christ died for us.</a:t>
            </a:r>
          </a:p>
          <a:p>
            <a:pPr>
              <a:lnSpc>
                <a:spcPct val="120000"/>
              </a:lnSpc>
            </a:pPr>
            <a:r>
              <a:rPr lang="en-US" b="1" dirty="0">
                <a:solidFill>
                  <a:schemeClr val="bg1">
                    <a:lumMod val="90000"/>
                    <a:lumOff val="10000"/>
                  </a:schemeClr>
                </a:solidFill>
                <a:latin typeface="ArialMT"/>
              </a:rPr>
              <a:t>Our Lord Jesus Christ did all this through both His acts (John 2:11) and His words (Matthew 16:17)</a:t>
            </a:r>
          </a:p>
          <a:p>
            <a:pPr marL="0" indent="0">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16089105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10. The Bible</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2761488"/>
            <a:ext cx="21971000" cy="9743028"/>
          </a:xfrm>
          <a:prstGeom prst="rect">
            <a:avLst/>
          </a:prstGeom>
        </p:spPr>
        <p:txBody>
          <a:bodyPr>
            <a:normAutofit/>
          </a:bodyPr>
          <a:lstStyle/>
          <a:p>
            <a:r>
              <a:rPr lang="en-ZA" dirty="0">
                <a:solidFill>
                  <a:schemeClr val="bg1">
                    <a:lumMod val="90000"/>
                    <a:lumOff val="10000"/>
                  </a:schemeClr>
                </a:solidFill>
                <a:effectLst/>
                <a:latin typeface="ArialMT"/>
              </a:rPr>
              <a:t>The Bible serves</a:t>
            </a:r>
            <a:r>
              <a:rPr lang="en-ZA" dirty="0">
                <a:solidFill>
                  <a:schemeClr val="bg1">
                    <a:lumMod val="90000"/>
                    <a:lumOff val="10000"/>
                  </a:schemeClr>
                </a:solidFill>
                <a:latin typeface="ArialMT"/>
              </a:rPr>
              <a:t> as the most inclusive of all the avenues of special revelation, for it encompasses the record of many aspects of the other avenues.</a:t>
            </a:r>
          </a:p>
          <a:p>
            <a:r>
              <a:rPr lang="en-ZA" dirty="0">
                <a:solidFill>
                  <a:schemeClr val="bg1">
                    <a:lumMod val="90000"/>
                    <a:lumOff val="10000"/>
                  </a:schemeClr>
                </a:solidFill>
                <a:effectLst/>
                <a:latin typeface="ArialMT"/>
              </a:rPr>
              <a:t>God undoubtedly gave other visions, dreams and prophetic messages that we have no details </a:t>
            </a:r>
            <a:r>
              <a:rPr lang="en-ZA" dirty="0">
                <a:solidFill>
                  <a:schemeClr val="bg1">
                    <a:lumMod val="90000"/>
                    <a:lumOff val="10000"/>
                  </a:schemeClr>
                </a:solidFill>
                <a:latin typeface="ArialMT"/>
              </a:rPr>
              <a:t>of since it </a:t>
            </a:r>
            <a:r>
              <a:rPr lang="en-ZA" dirty="0">
                <a:solidFill>
                  <a:schemeClr val="bg1">
                    <a:lumMod val="90000"/>
                    <a:lumOff val="10000"/>
                  </a:schemeClr>
                </a:solidFill>
                <a:effectLst/>
                <a:latin typeface="ArialMT"/>
              </a:rPr>
              <a:t>was not recorded in the Bible.</a:t>
            </a:r>
          </a:p>
          <a:p>
            <a:r>
              <a:rPr lang="en-ZA" dirty="0">
                <a:solidFill>
                  <a:schemeClr val="bg1">
                    <a:lumMod val="90000"/>
                    <a:lumOff val="10000"/>
                  </a:schemeClr>
                </a:solidFill>
                <a:latin typeface="ArialMT"/>
              </a:rPr>
              <a:t>Also, everything we know of the life of Jesus Christ appears in the Bible, however not all He did or said was recorded in the Scriptures (John 21:25).</a:t>
            </a:r>
          </a:p>
          <a:p>
            <a:r>
              <a:rPr lang="en-ZA" dirty="0">
                <a:solidFill>
                  <a:schemeClr val="bg1">
                    <a:lumMod val="90000"/>
                    <a:lumOff val="10000"/>
                  </a:schemeClr>
                </a:solidFill>
                <a:latin typeface="ArialMT"/>
              </a:rPr>
              <a:t>But the Bible is not merely the record of these other revelations of God; it also contains additional, unrevealed truth for example through the prophets or during Jesus’ early life.  The Bible is thus the record of both aspects of special revelation and revelation itself.</a:t>
            </a:r>
          </a:p>
          <a:p>
            <a:pPr marL="0" indent="0" algn="l">
              <a:buNone/>
            </a:pPr>
            <a:endParaRPr lang="en-US" dirty="0">
              <a:solidFill>
                <a:schemeClr val="bg1">
                  <a:lumMod val="90000"/>
                  <a:lumOff val="10000"/>
                </a:schemeClr>
              </a:solidFill>
              <a:effectLst/>
              <a:latin typeface="ArialMT"/>
            </a:endParaRPr>
          </a:p>
          <a:p>
            <a:pPr marL="0" indent="0">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27714616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10. The Bible </a:t>
            </a:r>
            <a:r>
              <a:rPr lang="en-ZA" sz="5400" dirty="0">
                <a:solidFill>
                  <a:schemeClr val="bg1">
                    <a:lumMod val="90000"/>
                    <a:lumOff val="10000"/>
                  </a:schemeClr>
                </a:solidFill>
              </a:rPr>
              <a:t>continues…</a:t>
            </a:r>
            <a:endParaRPr sz="5400"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2761488"/>
            <a:ext cx="21971000" cy="9743028"/>
          </a:xfrm>
          <a:prstGeom prst="rect">
            <a:avLst/>
          </a:prstGeom>
        </p:spPr>
        <p:txBody>
          <a:bodyPr>
            <a:normAutofit lnSpcReduction="10000"/>
          </a:bodyPr>
          <a:lstStyle/>
          <a:p>
            <a:r>
              <a:rPr lang="en-ZA" dirty="0">
                <a:solidFill>
                  <a:schemeClr val="bg1">
                    <a:lumMod val="90000"/>
                    <a:lumOff val="10000"/>
                  </a:schemeClr>
                </a:solidFill>
                <a:latin typeface="ArialMT"/>
              </a:rPr>
              <a:t>Revelation in the </a:t>
            </a:r>
            <a:r>
              <a:rPr lang="en-ZA" dirty="0">
                <a:solidFill>
                  <a:schemeClr val="bg1">
                    <a:lumMod val="90000"/>
                    <a:lumOff val="10000"/>
                  </a:schemeClr>
                </a:solidFill>
                <a:effectLst/>
                <a:latin typeface="ArialMT"/>
              </a:rPr>
              <a:t>Bible is not only inclusive yet partial; it is also</a:t>
            </a:r>
          </a:p>
          <a:p>
            <a:pPr marL="1295400" lvl="2" indent="-685800"/>
            <a:r>
              <a:rPr lang="en-ZA" b="1" dirty="0">
                <a:solidFill>
                  <a:schemeClr val="bg1">
                    <a:lumMod val="90000"/>
                    <a:lumOff val="10000"/>
                  </a:schemeClr>
                </a:solidFill>
                <a:latin typeface="ArialMT"/>
              </a:rPr>
              <a:t>Accurate: John 17:17 </a:t>
            </a:r>
            <a:r>
              <a:rPr lang="en-US" sz="4100" i="1" dirty="0">
                <a:solidFill>
                  <a:schemeClr val="bg1">
                    <a:lumMod val="90000"/>
                    <a:lumOff val="10000"/>
                  </a:schemeClr>
                </a:solidFill>
                <a:latin typeface="ArialMT"/>
              </a:rPr>
              <a:t>Sanctify them in the truth; your word is truth.</a:t>
            </a:r>
            <a:endParaRPr lang="en-ZA" sz="4100" i="1" dirty="0">
              <a:solidFill>
                <a:schemeClr val="bg1">
                  <a:lumMod val="90000"/>
                  <a:lumOff val="10000"/>
                </a:schemeClr>
              </a:solidFill>
              <a:latin typeface="ArialMT"/>
            </a:endParaRPr>
          </a:p>
          <a:p>
            <a:pPr marL="1295400" lvl="2" indent="-685800"/>
            <a:r>
              <a:rPr lang="en-ZA" b="1" dirty="0">
                <a:solidFill>
                  <a:schemeClr val="bg1">
                    <a:lumMod val="90000"/>
                    <a:lumOff val="10000"/>
                  </a:schemeClr>
                </a:solidFill>
                <a:latin typeface="ArialMT"/>
              </a:rPr>
              <a:t>Progressive: Hebrews 1:1 </a:t>
            </a:r>
            <a:r>
              <a:rPr lang="en-US" sz="4100" i="1" dirty="0">
                <a:solidFill>
                  <a:schemeClr val="bg1">
                    <a:lumMod val="90000"/>
                    <a:lumOff val="10000"/>
                  </a:schemeClr>
                </a:solidFill>
                <a:latin typeface="ArialMT"/>
              </a:rPr>
              <a:t>Long ago, at many times and in many ways, God spoke to our fathers by the prophets.</a:t>
            </a:r>
            <a:endParaRPr lang="en-ZA" sz="4100" i="1" dirty="0">
              <a:solidFill>
                <a:schemeClr val="bg1">
                  <a:lumMod val="90000"/>
                  <a:lumOff val="10000"/>
                </a:schemeClr>
              </a:solidFill>
              <a:latin typeface="ArialMT"/>
            </a:endParaRPr>
          </a:p>
          <a:p>
            <a:pPr marL="1295400" lvl="2" indent="-685800"/>
            <a:r>
              <a:rPr lang="en-ZA" b="1" dirty="0">
                <a:solidFill>
                  <a:schemeClr val="bg1">
                    <a:lumMod val="90000"/>
                    <a:lumOff val="10000"/>
                  </a:schemeClr>
                </a:solidFill>
                <a:latin typeface="ArialMT"/>
              </a:rPr>
              <a:t>Purposeful: 2 Timothy 3:15-17</a:t>
            </a:r>
            <a:r>
              <a:rPr lang="en-ZA" dirty="0">
                <a:solidFill>
                  <a:schemeClr val="bg1">
                    <a:lumMod val="90000"/>
                    <a:lumOff val="10000"/>
                  </a:schemeClr>
                </a:solidFill>
                <a:latin typeface="ArialMT"/>
              </a:rPr>
              <a:t> </a:t>
            </a:r>
            <a:r>
              <a:rPr lang="en-US" sz="4100" i="1" dirty="0">
                <a:solidFill>
                  <a:schemeClr val="bg1">
                    <a:lumMod val="90000"/>
                    <a:lumOff val="10000"/>
                  </a:schemeClr>
                </a:solidFill>
                <a:latin typeface="ArialMT"/>
              </a:rPr>
              <a:t>15 And how from childhood you have been acquainted with the sacred writings, which are able to make you wise for salvation through faith in Christ Jesus. 16 All Scripture is breathed out by God and profitable for teaching, for reproof, for correction, and for training in righteousness, 17 that the man of God may be complete, equipped for every good work.</a:t>
            </a:r>
          </a:p>
          <a:p>
            <a:pPr marL="0" lvl="1" indent="0">
              <a:buNone/>
            </a:pPr>
            <a:r>
              <a:rPr lang="en-ZA" sz="4400" b="1" u="sng" dirty="0">
                <a:solidFill>
                  <a:schemeClr val="bg1">
                    <a:lumMod val="90000"/>
                    <a:lumOff val="10000"/>
                  </a:schemeClr>
                </a:solidFill>
                <a:latin typeface="ArialMT"/>
              </a:rPr>
              <a:t>THUS, </a:t>
            </a:r>
            <a:r>
              <a:rPr lang="en-ZA" sz="4400" dirty="0">
                <a:solidFill>
                  <a:schemeClr val="bg1">
                    <a:lumMod val="90000"/>
                    <a:lumOff val="10000"/>
                  </a:schemeClr>
                </a:solidFill>
                <a:latin typeface="ArialMT"/>
              </a:rPr>
              <a:t>Scripture is the greatest source of special revelation available to us today.  Other religions claim dreams, visions, experiences, etc, </a:t>
            </a:r>
            <a:r>
              <a:rPr lang="en-ZA" sz="4400" b="1" u="sng" dirty="0">
                <a:solidFill>
                  <a:schemeClr val="bg1">
                    <a:lumMod val="90000"/>
                    <a:lumOff val="10000"/>
                  </a:schemeClr>
                </a:solidFill>
                <a:latin typeface="ArialMT"/>
              </a:rPr>
              <a:t>but</a:t>
            </a:r>
            <a:r>
              <a:rPr lang="en-ZA" sz="4400" dirty="0">
                <a:solidFill>
                  <a:schemeClr val="bg1">
                    <a:lumMod val="90000"/>
                    <a:lumOff val="10000"/>
                  </a:schemeClr>
                </a:solidFill>
                <a:latin typeface="ArialMT"/>
              </a:rPr>
              <a:t> we have Scripture which equips us with an objective standard that we can use to judge all other types of special revelation.</a:t>
            </a:r>
          </a:p>
          <a:p>
            <a:pPr marL="685800" lvl="1" indent="-685800"/>
            <a:endParaRPr lang="en-ZA" sz="4100" i="1" dirty="0">
              <a:solidFill>
                <a:schemeClr val="bg1">
                  <a:lumMod val="90000"/>
                  <a:lumOff val="10000"/>
                </a:schemeClr>
              </a:solidFill>
              <a:latin typeface="ArialMT"/>
            </a:endParaRPr>
          </a:p>
          <a:p>
            <a:pPr marL="0" indent="0" algn="l">
              <a:buNone/>
            </a:pPr>
            <a:endParaRPr lang="en-US" dirty="0">
              <a:solidFill>
                <a:schemeClr val="bg1">
                  <a:lumMod val="90000"/>
                  <a:lumOff val="10000"/>
                </a:schemeClr>
              </a:solidFill>
              <a:effectLst/>
              <a:latin typeface="ArialMT"/>
            </a:endParaRPr>
          </a:p>
          <a:p>
            <a:pPr marL="0" indent="0">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789054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806196"/>
            <a:ext cx="21971000" cy="1433163"/>
          </a:xfrm>
          <a:prstGeom prst="rect">
            <a:avLst/>
          </a:prstGeom>
        </p:spPr>
        <p:txBody>
          <a:bodyPr>
            <a:normAutofit/>
          </a:bodyPr>
          <a:lstStyle/>
          <a:p>
            <a:r>
              <a:rPr lang="en-ZA" dirty="0">
                <a:solidFill>
                  <a:schemeClr val="bg1">
                    <a:lumMod val="90000"/>
                    <a:lumOff val="10000"/>
                  </a:schemeClr>
                </a:solidFill>
              </a:rPr>
              <a:t>Some contemporary views of revelation</a:t>
            </a:r>
            <a:endParaRPr dirty="0">
              <a:solidFill>
                <a:schemeClr val="bg1">
                  <a:lumMod val="90000"/>
                  <a:lumOff val="10000"/>
                </a:schemeClr>
              </a:solidFill>
            </a:endParaRPr>
          </a:p>
        </p:txBody>
      </p:sp>
      <p:sp>
        <p:nvSpPr>
          <p:cNvPr id="4" name="Jn 9:4 4 We must work the works of him who sent me while it is day. Night is coming, when no one can work.…">
            <a:extLst>
              <a:ext uri="{FF2B5EF4-FFF2-40B4-BE49-F238E27FC236}">
                <a16:creationId xmlns:a16="http://schemas.microsoft.com/office/drawing/2014/main" id="{C17F3AB6-751D-4EE3-BA9F-11D54ECD2697}"/>
              </a:ext>
            </a:extLst>
          </p:cNvPr>
          <p:cNvSpPr txBox="1">
            <a:spLocks/>
          </p:cNvSpPr>
          <p:nvPr/>
        </p:nvSpPr>
        <p:spPr>
          <a:xfrm>
            <a:off x="1041908" y="3017520"/>
            <a:ext cx="20641818" cy="9114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85000" lnSpcReduction="2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All contemporary views concerning revelation hold several features in common:</a:t>
            </a:r>
          </a:p>
          <a:p>
            <a:pPr marL="914400" indent="-914400" defTabSz="2365188" hangingPunct="1">
              <a:spcBef>
                <a:spcPts val="4300"/>
              </a:spcBef>
              <a:buFont typeface="+mj-lt"/>
              <a:buAutoNum type="arabicPeriod"/>
              <a:defRPr sz="4656"/>
            </a:pPr>
            <a:r>
              <a:rPr lang="en-US" sz="4656" dirty="0">
                <a:solidFill>
                  <a:schemeClr val="bg1">
                    <a:lumMod val="90000"/>
                    <a:lumOff val="10000"/>
                  </a:schemeClr>
                </a:solidFill>
              </a:rPr>
              <a:t>Subjective in orientation.  In other words, revelation is discovered in experience or in the interpreter’s understanding of the experiences of others.</a:t>
            </a:r>
          </a:p>
          <a:p>
            <a:pPr marL="914400" indent="-914400" defTabSz="2365188" hangingPunct="1">
              <a:spcBef>
                <a:spcPts val="4300"/>
              </a:spcBef>
              <a:buFont typeface="+mj-lt"/>
              <a:buAutoNum type="arabicPeriod"/>
              <a:defRPr sz="4656"/>
            </a:pPr>
            <a:r>
              <a:rPr lang="en-US" sz="4656" dirty="0">
                <a:solidFill>
                  <a:schemeClr val="bg1">
                    <a:lumMod val="90000"/>
                    <a:lumOff val="10000"/>
                  </a:schemeClr>
                </a:solidFill>
              </a:rPr>
              <a:t>Without an objective standard or criteria, they are unstable, for the understanding of revelation depends on the interpreter’s concept.</a:t>
            </a:r>
          </a:p>
          <a:p>
            <a:pPr marL="914400" indent="-914400" defTabSz="2365188" hangingPunct="1">
              <a:spcBef>
                <a:spcPts val="4300"/>
              </a:spcBef>
              <a:buFont typeface="+mj-lt"/>
              <a:buAutoNum type="arabicPeriod"/>
              <a:defRPr sz="4656"/>
            </a:pPr>
            <a:r>
              <a:rPr lang="en-US" sz="4656" dirty="0">
                <a:solidFill>
                  <a:schemeClr val="bg1">
                    <a:lumMod val="90000"/>
                    <a:lumOff val="10000"/>
                  </a:schemeClr>
                </a:solidFill>
              </a:rPr>
              <a:t>Because of (1) and (2), contemporary views of revelation are sub-Christian, for they elevate the human mind above the material God revealed.</a:t>
            </a:r>
          </a:p>
          <a:p>
            <a:pPr marL="0" indent="0" defTabSz="2365188" hangingPunct="1">
              <a:spcBef>
                <a:spcPts val="4300"/>
              </a:spcBef>
              <a:buNone/>
              <a:defRPr sz="4656"/>
            </a:pPr>
            <a:endParaRPr lang="en-US" sz="4656" dirty="0">
              <a:solidFill>
                <a:schemeClr val="bg1">
                  <a:lumMod val="90000"/>
                  <a:lumOff val="10000"/>
                </a:schemeClr>
              </a:solidFill>
            </a:endParaRPr>
          </a:p>
          <a:p>
            <a:pPr marL="0" indent="0" defTabSz="2365188" hangingPunct="1">
              <a:spcBef>
                <a:spcPts val="4300"/>
              </a:spcBef>
              <a:buNone/>
              <a:defRPr sz="4656"/>
            </a:pPr>
            <a:r>
              <a:rPr lang="en-US" sz="4656" dirty="0">
                <a:solidFill>
                  <a:schemeClr val="bg1">
                    <a:lumMod val="90000"/>
                    <a:lumOff val="10000"/>
                  </a:schemeClr>
                </a:solidFill>
              </a:rPr>
              <a:t>Two contemporary views…</a:t>
            </a:r>
          </a:p>
          <a:p>
            <a:pPr marL="914400" indent="-914400" defTabSz="2365188" hangingPunct="1">
              <a:spcBef>
                <a:spcPts val="4300"/>
              </a:spcBef>
              <a:buFont typeface="+mj-lt"/>
              <a:buAutoNum type="arabicPeriod"/>
              <a:defRPr sz="4656"/>
            </a:pPr>
            <a:r>
              <a:rPr lang="en-US" sz="4656" dirty="0">
                <a:solidFill>
                  <a:schemeClr val="bg1">
                    <a:lumMod val="90000"/>
                    <a:lumOff val="10000"/>
                  </a:schemeClr>
                </a:solidFill>
              </a:rPr>
              <a:t>Revelation as Divine Activity</a:t>
            </a:r>
            <a:endParaRPr lang="en-US" sz="4656" dirty="0">
              <a:solidFill>
                <a:srgbClr val="FF0000"/>
              </a:solidFill>
            </a:endParaRPr>
          </a:p>
          <a:p>
            <a:pPr marL="914400" indent="-914400" defTabSz="2365188" hangingPunct="1">
              <a:spcBef>
                <a:spcPts val="4300"/>
              </a:spcBef>
              <a:buFont typeface="+mj-lt"/>
              <a:buAutoNum type="arabicPeriod"/>
              <a:defRPr sz="4656"/>
            </a:pPr>
            <a:r>
              <a:rPr lang="en-US" sz="4656" dirty="0">
                <a:solidFill>
                  <a:schemeClr val="bg1">
                    <a:lumMod val="90000"/>
                    <a:lumOff val="10000"/>
                  </a:schemeClr>
                </a:solidFill>
              </a:rPr>
              <a:t>Revelation as Personal Encounter</a:t>
            </a:r>
          </a:p>
          <a:p>
            <a:pPr marL="609600" lvl="1" indent="0" defTabSz="2365188" hangingPunct="1">
              <a:spcBef>
                <a:spcPts val="4300"/>
              </a:spcBef>
              <a:buNone/>
              <a:defRPr sz="4656"/>
            </a:pPr>
            <a:endParaRPr lang="en-US" sz="4656" dirty="0">
              <a:solidFill>
                <a:srgbClr val="FF0000"/>
              </a:solidFill>
            </a:endParaRPr>
          </a:p>
          <a:p>
            <a:pPr marL="0" indent="0" defTabSz="2365188" hangingPunct="1">
              <a:spcBef>
                <a:spcPts val="4300"/>
              </a:spcBef>
              <a:buNone/>
              <a:defRPr sz="4656"/>
            </a:pPr>
            <a:endParaRPr lang="en-US" sz="4656" dirty="0">
              <a:solidFill>
                <a:schemeClr val="bg1">
                  <a:lumMod val="90000"/>
                  <a:lumOff val="10000"/>
                </a:schemeClr>
              </a:solidFill>
            </a:endParaRPr>
          </a:p>
        </p:txBody>
      </p:sp>
    </p:spTree>
    <p:extLst>
      <p:ext uri="{BB962C8B-B14F-4D97-AF65-F5344CB8AC3E}">
        <p14:creationId xmlns:p14="http://schemas.microsoft.com/office/powerpoint/2010/main" val="850481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806196"/>
            <a:ext cx="21971000" cy="1433163"/>
          </a:xfrm>
          <a:prstGeom prst="rect">
            <a:avLst/>
          </a:prstGeom>
        </p:spPr>
        <p:txBody>
          <a:bodyPr>
            <a:normAutofit/>
          </a:bodyPr>
          <a:lstStyle/>
          <a:p>
            <a:r>
              <a:rPr lang="en-ZA" dirty="0">
                <a:solidFill>
                  <a:schemeClr val="bg1">
                    <a:lumMod val="90000"/>
                    <a:lumOff val="10000"/>
                  </a:schemeClr>
                </a:solidFill>
              </a:rPr>
              <a:t>Two contemporary views…</a:t>
            </a:r>
            <a:endParaRPr sz="6000" dirty="0">
              <a:solidFill>
                <a:schemeClr val="bg1">
                  <a:lumMod val="90000"/>
                  <a:lumOff val="10000"/>
                </a:schemeClr>
              </a:solidFill>
            </a:endParaRPr>
          </a:p>
        </p:txBody>
      </p:sp>
      <p:sp>
        <p:nvSpPr>
          <p:cNvPr id="4" name="Jn 9:4 4 We must work the works of him who sent me while it is day. Night is coming, when no one can work.…">
            <a:extLst>
              <a:ext uri="{FF2B5EF4-FFF2-40B4-BE49-F238E27FC236}">
                <a16:creationId xmlns:a16="http://schemas.microsoft.com/office/drawing/2014/main" id="{C17F3AB6-751D-4EE3-BA9F-11D54ECD2697}"/>
              </a:ext>
            </a:extLst>
          </p:cNvPr>
          <p:cNvSpPr txBox="1">
            <a:spLocks/>
          </p:cNvSpPr>
          <p:nvPr/>
        </p:nvSpPr>
        <p:spPr>
          <a:xfrm>
            <a:off x="1041908" y="2468880"/>
            <a:ext cx="20641818" cy="9662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1. Revelation as Divine Activity</a:t>
            </a:r>
          </a:p>
          <a:p>
            <a:pPr marL="609600" lvl="1" indent="0" defTabSz="2365188" hangingPunct="1">
              <a:spcBef>
                <a:spcPts val="4300"/>
              </a:spcBef>
              <a:buNone/>
              <a:defRPr sz="4656"/>
            </a:pPr>
            <a:r>
              <a:rPr lang="en-US" sz="4656" dirty="0">
                <a:solidFill>
                  <a:schemeClr val="bg1">
                    <a:lumMod val="90000"/>
                    <a:lumOff val="10000"/>
                  </a:schemeClr>
                </a:solidFill>
              </a:rPr>
              <a:t>This view maintains that revelation consists of the mighty acts of God in history.  Of course, there is truth in this, for God did reveal Himself in historical acts.  Some believe that these acts were factual and, in some cases, miraculous.  Others deny these acts actual historicity.  The risk is however that both leave the interpretation of those acts to the genius of the interpreter, who may potentially interpret the revelation as little more than a psychological event.</a:t>
            </a:r>
          </a:p>
        </p:txBody>
      </p:sp>
    </p:spTree>
    <p:extLst>
      <p:ext uri="{BB962C8B-B14F-4D97-AF65-F5344CB8AC3E}">
        <p14:creationId xmlns:p14="http://schemas.microsoft.com/office/powerpoint/2010/main" val="24600816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806196"/>
            <a:ext cx="21971000" cy="1433163"/>
          </a:xfrm>
          <a:prstGeom prst="rect">
            <a:avLst/>
          </a:prstGeom>
        </p:spPr>
        <p:txBody>
          <a:bodyPr>
            <a:normAutofit/>
          </a:bodyPr>
          <a:lstStyle/>
          <a:p>
            <a:r>
              <a:rPr lang="en-ZA" dirty="0">
                <a:solidFill>
                  <a:schemeClr val="bg1">
                    <a:lumMod val="90000"/>
                    <a:lumOff val="10000"/>
                  </a:schemeClr>
                </a:solidFill>
              </a:rPr>
              <a:t>Two contemporary views </a:t>
            </a:r>
            <a:r>
              <a:rPr lang="en-ZA" sz="6000" dirty="0">
                <a:solidFill>
                  <a:schemeClr val="bg1">
                    <a:lumMod val="90000"/>
                    <a:lumOff val="10000"/>
                  </a:schemeClr>
                </a:solidFill>
              </a:rPr>
              <a:t>continue…</a:t>
            </a:r>
            <a:endParaRPr sz="6000" dirty="0">
              <a:solidFill>
                <a:schemeClr val="bg1">
                  <a:lumMod val="90000"/>
                  <a:lumOff val="10000"/>
                </a:schemeClr>
              </a:solidFill>
            </a:endParaRPr>
          </a:p>
        </p:txBody>
      </p:sp>
      <p:sp>
        <p:nvSpPr>
          <p:cNvPr id="4" name="Jn 9:4 4 We must work the works of him who sent me while it is day. Night is coming, when no one can work.…">
            <a:extLst>
              <a:ext uri="{FF2B5EF4-FFF2-40B4-BE49-F238E27FC236}">
                <a16:creationId xmlns:a16="http://schemas.microsoft.com/office/drawing/2014/main" id="{C17F3AB6-751D-4EE3-BA9F-11D54ECD2697}"/>
              </a:ext>
            </a:extLst>
          </p:cNvPr>
          <p:cNvSpPr txBox="1">
            <a:spLocks/>
          </p:cNvSpPr>
          <p:nvPr/>
        </p:nvSpPr>
        <p:spPr>
          <a:xfrm>
            <a:off x="1041908" y="2468880"/>
            <a:ext cx="21562060" cy="10698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92500" lnSpcReduction="20000"/>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2. Revelation as Personal Encounter</a:t>
            </a:r>
          </a:p>
          <a:p>
            <a:pPr marL="609600" lvl="1" indent="0" defTabSz="2365188" hangingPunct="1">
              <a:spcBef>
                <a:spcPts val="4300"/>
              </a:spcBef>
              <a:buNone/>
              <a:defRPr sz="4656"/>
            </a:pPr>
            <a:r>
              <a:rPr lang="en-US" sz="4656" dirty="0">
                <a:solidFill>
                  <a:schemeClr val="bg1">
                    <a:lumMod val="90000"/>
                    <a:lumOff val="10000"/>
                  </a:schemeClr>
                </a:solidFill>
              </a:rPr>
              <a:t>With this view, revelation does not consist of information that is communicated, but in a person-to-person encounter.  Therefore, God may only be known as subject, never as object, for propositions about Him would be necessary for the latter.  Revelation does not provide us with information about God, but with God Himself in a personal encounter.  Revelation about God (propositions) are however necessary for the revelation of God (encounter).  Facts are essential to the encounter.  Revelation as encounter cuts off revelation to some degree from history and it certainly is existentially based.</a:t>
            </a:r>
          </a:p>
          <a:p>
            <a:pPr marL="609600" lvl="1" indent="0" defTabSz="2365188" hangingPunct="1">
              <a:spcBef>
                <a:spcPts val="4300"/>
              </a:spcBef>
              <a:buNone/>
              <a:defRPr sz="4656"/>
            </a:pPr>
            <a:r>
              <a:rPr lang="en-US" sz="4656" dirty="0">
                <a:solidFill>
                  <a:schemeClr val="bg1">
                    <a:lumMod val="90000"/>
                    <a:lumOff val="10000"/>
                  </a:schemeClr>
                </a:solidFill>
              </a:rPr>
              <a:t>C.F.D Moule gave the following example in his book </a:t>
            </a:r>
            <a:r>
              <a:rPr lang="en-US" sz="4656" i="1" dirty="0">
                <a:solidFill>
                  <a:schemeClr val="bg1">
                    <a:lumMod val="90000"/>
                    <a:lumOff val="10000"/>
                  </a:schemeClr>
                </a:solidFill>
              </a:rPr>
              <a:t>The Interpreter’s Dictionary of the Bible</a:t>
            </a:r>
            <a:r>
              <a:rPr lang="en-US" sz="4656" dirty="0">
                <a:solidFill>
                  <a:schemeClr val="bg1">
                    <a:lumMod val="90000"/>
                    <a:lumOff val="10000"/>
                  </a:schemeClr>
                </a:solidFill>
              </a:rPr>
              <a:t>: “In the Bible, God’s self-revelation is personal rather than propositional.  That is to say, ultimately revelation is in relationship, ‘confrontation’, communion, rather than by the communication of facts.”</a:t>
            </a:r>
          </a:p>
          <a:p>
            <a:pPr marL="609600" lvl="1" indent="0" defTabSz="2365188" hangingPunct="1">
              <a:spcBef>
                <a:spcPts val="4300"/>
              </a:spcBef>
              <a:buNone/>
              <a:defRPr sz="4656"/>
            </a:pPr>
            <a:r>
              <a:rPr lang="en-US" sz="4656" dirty="0">
                <a:solidFill>
                  <a:schemeClr val="bg1">
                    <a:lumMod val="90000"/>
                    <a:lumOff val="10000"/>
                  </a:schemeClr>
                </a:solidFill>
              </a:rPr>
              <a:t>Traditionally, the Bible and revelation have been inseparable.  Contemporary views drives a devastating wedge between the Bible and revelation.</a:t>
            </a:r>
          </a:p>
          <a:p>
            <a:pPr marL="609600" lvl="1" indent="0" defTabSz="2365188" hangingPunct="1">
              <a:spcBef>
                <a:spcPts val="4300"/>
              </a:spcBef>
              <a:buNone/>
              <a:defRPr sz="4656"/>
            </a:pPr>
            <a:r>
              <a:rPr lang="en-US" sz="4656" dirty="0">
                <a:solidFill>
                  <a:schemeClr val="bg1">
                    <a:lumMod val="90000"/>
                    <a:lumOff val="10000"/>
                  </a:schemeClr>
                </a:solidFill>
              </a:rPr>
              <a:t>Now revelation no longer need to be found only in the Bible, but in the mighty acts of God and in personal encounters.  Existential experience has replaced objective truth as the Word of God.</a:t>
            </a:r>
          </a:p>
          <a:p>
            <a:pPr marL="609600" lvl="1" indent="0" defTabSz="2365188" hangingPunct="1">
              <a:spcBef>
                <a:spcPts val="4300"/>
              </a:spcBef>
              <a:buNone/>
              <a:defRPr sz="4656"/>
            </a:pPr>
            <a:endParaRPr lang="en-US" sz="4656" dirty="0">
              <a:solidFill>
                <a:schemeClr val="bg1">
                  <a:lumMod val="90000"/>
                  <a:lumOff val="10000"/>
                </a:schemeClr>
              </a:solidFill>
            </a:endParaRPr>
          </a:p>
          <a:p>
            <a:pPr marL="0" indent="0" defTabSz="2365188" hangingPunct="1">
              <a:spcBef>
                <a:spcPts val="4300"/>
              </a:spcBef>
              <a:buNone/>
              <a:defRPr sz="4656"/>
            </a:pPr>
            <a:endParaRPr lang="en-US" sz="4656" dirty="0">
              <a:solidFill>
                <a:schemeClr val="bg1">
                  <a:lumMod val="90000"/>
                  <a:lumOff val="10000"/>
                </a:schemeClr>
              </a:solidFill>
            </a:endParaRPr>
          </a:p>
        </p:txBody>
      </p:sp>
    </p:spTree>
    <p:extLst>
      <p:ext uri="{BB962C8B-B14F-4D97-AF65-F5344CB8AC3E}">
        <p14:creationId xmlns:p14="http://schemas.microsoft.com/office/powerpoint/2010/main" val="16219177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0AAEA-F107-40D7-8485-5E7A1D43757B}"/>
              </a:ext>
            </a:extLst>
          </p:cNvPr>
          <p:cNvSpPr>
            <a:spLocks noGrp="1"/>
          </p:cNvSpPr>
          <p:nvPr>
            <p:ph type="title"/>
          </p:nvPr>
        </p:nvSpPr>
        <p:spPr/>
        <p:txBody>
          <a:bodyPr/>
          <a:lstStyle/>
          <a:p>
            <a:r>
              <a:rPr lang="en-NZ" dirty="0"/>
              <a:t>Revision…</a:t>
            </a:r>
          </a:p>
        </p:txBody>
      </p:sp>
      <p:sp>
        <p:nvSpPr>
          <p:cNvPr id="3" name="Text Placeholder 2">
            <a:extLst>
              <a:ext uri="{FF2B5EF4-FFF2-40B4-BE49-F238E27FC236}">
                <a16:creationId xmlns:a16="http://schemas.microsoft.com/office/drawing/2014/main" id="{2E8A365C-0320-4A5B-8CE3-19A56765FDFF}"/>
              </a:ext>
            </a:extLst>
          </p:cNvPr>
          <p:cNvSpPr>
            <a:spLocks noGrp="1"/>
          </p:cNvSpPr>
          <p:nvPr>
            <p:ph type="body" sz="quarter" idx="21"/>
          </p:nvPr>
        </p:nvSpPr>
        <p:spPr>
          <a:xfrm>
            <a:off x="1206500" y="2245961"/>
            <a:ext cx="21971000" cy="1082455"/>
          </a:xfrm>
        </p:spPr>
        <p:txBody>
          <a:bodyPr>
            <a:normAutofit/>
          </a:bodyPr>
          <a:lstStyle/>
          <a:p>
            <a:r>
              <a:rPr lang="en-NZ" sz="5400" dirty="0">
                <a:solidFill>
                  <a:schemeClr val="bg1">
                    <a:lumMod val="90000"/>
                    <a:lumOff val="10000"/>
                  </a:schemeClr>
                </a:solidFill>
              </a:rPr>
              <a:t>Definition</a:t>
            </a:r>
          </a:p>
        </p:txBody>
      </p:sp>
      <p:sp>
        <p:nvSpPr>
          <p:cNvPr id="4" name="Text Placeholder 3">
            <a:extLst>
              <a:ext uri="{FF2B5EF4-FFF2-40B4-BE49-F238E27FC236}">
                <a16:creationId xmlns:a16="http://schemas.microsoft.com/office/drawing/2014/main" id="{A4BEA847-AE3E-4F8D-A010-0606E096EA81}"/>
              </a:ext>
            </a:extLst>
          </p:cNvPr>
          <p:cNvSpPr>
            <a:spLocks noGrp="1"/>
          </p:cNvSpPr>
          <p:nvPr>
            <p:ph type="body" idx="1"/>
          </p:nvPr>
        </p:nvSpPr>
        <p:spPr>
          <a:xfrm>
            <a:off x="1206500" y="3679124"/>
            <a:ext cx="21971000" cy="8825392"/>
          </a:xfrm>
        </p:spPr>
        <p:txBody>
          <a:bodyPr>
            <a:normAutofit fontScale="92500"/>
          </a:bodyPr>
          <a:lstStyle/>
          <a:p>
            <a:pPr marL="0" indent="0">
              <a:lnSpc>
                <a:spcPct val="100000"/>
              </a:lnSpc>
              <a:spcBef>
                <a:spcPts val="0"/>
              </a:spcBef>
              <a:buSzTx/>
              <a:buNone/>
            </a:pPr>
            <a:r>
              <a:rPr lang="en-NZ" sz="4600" b="1" u="sng" spc="-170" dirty="0">
                <a:solidFill>
                  <a:schemeClr val="bg1">
                    <a:lumMod val="90000"/>
                    <a:lumOff val="10000"/>
                  </a:schemeClr>
                </a:solidFill>
              </a:rPr>
              <a:t>General revelation</a:t>
            </a:r>
            <a:r>
              <a:rPr lang="en-NZ" sz="4600" spc="-170" dirty="0">
                <a:solidFill>
                  <a:schemeClr val="bg1">
                    <a:lumMod val="90000"/>
                    <a:lumOff val="10000"/>
                  </a:schemeClr>
                </a:solidFill>
              </a:rPr>
              <a:t> is all God has revealed to man about Himself and his plan in the world around us and our experience within us, totally separate from Scripture and the life of Jesus Christ.</a:t>
            </a:r>
          </a:p>
          <a:p>
            <a:pPr marL="0" indent="0">
              <a:lnSpc>
                <a:spcPct val="100000"/>
              </a:lnSpc>
              <a:spcBef>
                <a:spcPts val="0"/>
              </a:spcBef>
              <a:buSzTx/>
              <a:buNone/>
            </a:pPr>
            <a:r>
              <a:rPr lang="en-NZ" sz="4600" u="sng" spc="-170" dirty="0">
                <a:solidFill>
                  <a:schemeClr val="bg1">
                    <a:lumMod val="90000"/>
                    <a:lumOff val="10000"/>
                  </a:schemeClr>
                </a:solidFill>
              </a:rPr>
              <a:t>Or</a:t>
            </a:r>
            <a:r>
              <a:rPr lang="en-NZ" sz="4600" spc="-170" dirty="0">
                <a:solidFill>
                  <a:schemeClr val="bg1">
                    <a:lumMod val="90000"/>
                    <a:lumOff val="10000"/>
                  </a:schemeClr>
                </a:solidFill>
              </a:rPr>
              <a:t>, God’s communication with humanity through creation and conscience.</a:t>
            </a:r>
          </a:p>
          <a:p>
            <a:pPr marL="0" indent="0">
              <a:lnSpc>
                <a:spcPct val="100000"/>
              </a:lnSpc>
              <a:spcBef>
                <a:spcPts val="0"/>
              </a:spcBef>
              <a:buSzTx/>
              <a:buNone/>
            </a:pPr>
            <a:r>
              <a:rPr lang="en-NZ" sz="4600" spc="-170" dirty="0">
                <a:solidFill>
                  <a:schemeClr val="bg1">
                    <a:lumMod val="90000"/>
                    <a:lumOff val="10000"/>
                  </a:schemeClr>
                </a:solidFill>
              </a:rPr>
              <a:t>Also sometimes referred to as </a:t>
            </a:r>
            <a:r>
              <a:rPr lang="en-NZ" sz="4600" i="1" spc="-170" dirty="0">
                <a:solidFill>
                  <a:schemeClr val="bg1">
                    <a:lumMod val="90000"/>
                    <a:lumOff val="10000"/>
                  </a:schemeClr>
                </a:solidFill>
              </a:rPr>
              <a:t>‘Natural theology’.</a:t>
            </a:r>
          </a:p>
          <a:p>
            <a:pPr marL="0" indent="0">
              <a:lnSpc>
                <a:spcPct val="100000"/>
              </a:lnSpc>
              <a:spcBef>
                <a:spcPts val="0"/>
              </a:spcBef>
              <a:buSzTx/>
              <a:buNone/>
            </a:pPr>
            <a:endParaRPr lang="en-NZ" sz="4600" spc="-170" dirty="0">
              <a:solidFill>
                <a:schemeClr val="bg1">
                  <a:lumMod val="90000"/>
                  <a:lumOff val="10000"/>
                </a:schemeClr>
              </a:solidFill>
            </a:endParaRPr>
          </a:p>
          <a:p>
            <a:pPr marL="0" indent="0">
              <a:lnSpc>
                <a:spcPct val="100000"/>
              </a:lnSpc>
              <a:spcBef>
                <a:spcPts val="0"/>
              </a:spcBef>
              <a:buSzTx/>
              <a:buNone/>
            </a:pPr>
            <a:r>
              <a:rPr lang="en-NZ" sz="4600" b="1" u="sng" spc="-170" dirty="0">
                <a:solidFill>
                  <a:schemeClr val="bg1">
                    <a:lumMod val="90000"/>
                    <a:lumOff val="10000"/>
                  </a:schemeClr>
                </a:solidFill>
              </a:rPr>
              <a:t>Special revelation</a:t>
            </a:r>
            <a:r>
              <a:rPr lang="en-NZ" sz="4600" spc="-170" dirty="0">
                <a:solidFill>
                  <a:schemeClr val="bg1">
                    <a:lumMod val="90000"/>
                    <a:lumOff val="10000"/>
                  </a:schemeClr>
                </a:solidFill>
              </a:rPr>
              <a:t> includes various avenues God used to communicate His message in what was revealed in the Bible.</a:t>
            </a:r>
          </a:p>
          <a:p>
            <a:pPr marL="0" indent="0">
              <a:lnSpc>
                <a:spcPct val="100000"/>
              </a:lnSpc>
              <a:spcBef>
                <a:spcPts val="0"/>
              </a:spcBef>
              <a:buSzTx/>
              <a:buNone/>
            </a:pPr>
            <a:r>
              <a:rPr lang="en-NZ" sz="4600" u="sng" spc="-170" dirty="0">
                <a:solidFill>
                  <a:schemeClr val="bg1">
                    <a:lumMod val="90000"/>
                    <a:lumOff val="10000"/>
                  </a:schemeClr>
                </a:solidFill>
              </a:rPr>
              <a:t>Or</a:t>
            </a:r>
            <a:r>
              <a:rPr lang="en-NZ" sz="4600" spc="-170" dirty="0">
                <a:solidFill>
                  <a:schemeClr val="bg1">
                    <a:lumMod val="90000"/>
                    <a:lumOff val="10000"/>
                  </a:schemeClr>
                </a:solidFill>
              </a:rPr>
              <a:t>, God’s communication of himself and His will to particular people through the canon of Scripture and Jesus Christ.</a:t>
            </a:r>
          </a:p>
          <a:p>
            <a:pPr marL="0" indent="0">
              <a:lnSpc>
                <a:spcPct val="100000"/>
              </a:lnSpc>
              <a:spcBef>
                <a:spcPts val="0"/>
              </a:spcBef>
              <a:buSzTx/>
              <a:buNone/>
            </a:pPr>
            <a:r>
              <a:rPr lang="en-NZ" sz="4600" spc="-170" dirty="0">
                <a:solidFill>
                  <a:schemeClr val="bg1">
                    <a:lumMod val="90000"/>
                    <a:lumOff val="10000"/>
                  </a:schemeClr>
                </a:solidFill>
              </a:rPr>
              <a:t>Also sometimes referred to as </a:t>
            </a:r>
            <a:r>
              <a:rPr lang="en-NZ" sz="4600" i="1" spc="-170" dirty="0">
                <a:solidFill>
                  <a:schemeClr val="bg1">
                    <a:lumMod val="90000"/>
                    <a:lumOff val="10000"/>
                  </a:schemeClr>
                </a:solidFill>
              </a:rPr>
              <a:t>‘Revealed theology’.</a:t>
            </a:r>
          </a:p>
          <a:p>
            <a:pPr marL="0" indent="0">
              <a:lnSpc>
                <a:spcPct val="100000"/>
              </a:lnSpc>
              <a:spcBef>
                <a:spcPts val="0"/>
              </a:spcBef>
              <a:buSzTx/>
              <a:buNone/>
            </a:pPr>
            <a:endParaRPr lang="en-NZ" sz="4600" spc="-170" dirty="0">
              <a:solidFill>
                <a:schemeClr val="bg1">
                  <a:lumMod val="90000"/>
                  <a:lumOff val="10000"/>
                </a:schemeClr>
              </a:solidFill>
            </a:endParaRPr>
          </a:p>
          <a:p>
            <a:pPr marL="0" indent="0">
              <a:lnSpc>
                <a:spcPct val="100000"/>
              </a:lnSpc>
              <a:spcBef>
                <a:spcPts val="0"/>
              </a:spcBef>
              <a:buSzTx/>
              <a:buNone/>
            </a:pPr>
            <a:r>
              <a:rPr lang="en-NZ" sz="4600" spc="-170" dirty="0">
                <a:solidFill>
                  <a:schemeClr val="bg1">
                    <a:lumMod val="90000"/>
                    <a:lumOff val="10000"/>
                  </a:schemeClr>
                </a:solidFill>
              </a:rPr>
              <a:t>Of course, what is revealed in nature is also revealed in theology and also, both are (a) from God and (b) about God.</a:t>
            </a:r>
          </a:p>
          <a:p>
            <a:pPr marL="0" indent="0">
              <a:lnSpc>
                <a:spcPct val="100000"/>
              </a:lnSpc>
              <a:spcBef>
                <a:spcPts val="0"/>
              </a:spcBef>
              <a:buSzTx/>
              <a:buNone/>
            </a:pPr>
            <a:endParaRPr lang="en-NZ" sz="4600" spc="-170" dirty="0">
              <a:solidFill>
                <a:schemeClr val="bg1">
                  <a:lumMod val="90000"/>
                  <a:lumOff val="10000"/>
                </a:schemeClr>
              </a:solidFill>
            </a:endParaRPr>
          </a:p>
        </p:txBody>
      </p:sp>
    </p:spTree>
    <p:extLst>
      <p:ext uri="{BB962C8B-B14F-4D97-AF65-F5344CB8AC3E}">
        <p14:creationId xmlns:p14="http://schemas.microsoft.com/office/powerpoint/2010/main" val="135621225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152144" y="979170"/>
            <a:ext cx="21543264" cy="12334494"/>
          </a:xfrm>
          <a:prstGeom prst="rect">
            <a:avLst/>
          </a:prstGeom>
        </p:spPr>
        <p:txBody>
          <a:bodyPr>
            <a:normAutofit fontScale="90000"/>
          </a:bodyPr>
          <a:lstStyle/>
          <a:p>
            <a:pPr algn="ctr"/>
            <a:r>
              <a:rPr lang="en-ZA" sz="9600" dirty="0">
                <a:solidFill>
                  <a:schemeClr val="bg1">
                    <a:lumMod val="90000"/>
                    <a:lumOff val="10000"/>
                  </a:schemeClr>
                </a:solidFill>
              </a:rPr>
              <a:t>To summarize:</a:t>
            </a:r>
            <a:br>
              <a:rPr lang="en-ZA" dirty="0">
                <a:solidFill>
                  <a:schemeClr val="bg1">
                    <a:lumMod val="90000"/>
                    <a:lumOff val="10000"/>
                  </a:schemeClr>
                </a:solidFill>
              </a:rPr>
            </a:br>
            <a:r>
              <a:rPr lang="en-ZA" dirty="0">
                <a:solidFill>
                  <a:schemeClr val="bg1">
                    <a:lumMod val="90000"/>
                    <a:lumOff val="10000"/>
                  </a:schemeClr>
                </a:solidFill>
              </a:rPr>
              <a:t>Special revelation </a:t>
            </a:r>
            <a:r>
              <a:rPr lang="en-ZA" b="0" dirty="0">
                <a:solidFill>
                  <a:schemeClr val="bg1">
                    <a:lumMod val="90000"/>
                    <a:lumOff val="10000"/>
                  </a:schemeClr>
                </a:solidFill>
              </a:rPr>
              <a:t>as now recorded in the Bible furnishes </a:t>
            </a:r>
            <a:r>
              <a:rPr lang="en-ZA" b="0" u="sng" dirty="0">
                <a:solidFill>
                  <a:schemeClr val="bg1">
                    <a:lumMod val="90000"/>
                    <a:lumOff val="10000"/>
                  </a:schemeClr>
                </a:solidFill>
              </a:rPr>
              <a:t>the content </a:t>
            </a:r>
            <a:r>
              <a:rPr lang="en-ZA" b="0" dirty="0">
                <a:solidFill>
                  <a:schemeClr val="bg1">
                    <a:lumMod val="90000"/>
                    <a:lumOff val="10000"/>
                  </a:schemeClr>
                </a:solidFill>
              </a:rPr>
              <a:t>of God’s message to the world.</a:t>
            </a:r>
            <a:br>
              <a:rPr lang="en-ZA" b="0" dirty="0">
                <a:solidFill>
                  <a:schemeClr val="bg1">
                    <a:lumMod val="90000"/>
                    <a:lumOff val="10000"/>
                  </a:schemeClr>
                </a:solidFill>
              </a:rPr>
            </a:br>
            <a:br>
              <a:rPr lang="en-ZA" b="0" dirty="0">
                <a:solidFill>
                  <a:schemeClr val="bg1">
                    <a:lumMod val="90000"/>
                    <a:lumOff val="10000"/>
                  </a:schemeClr>
                </a:solidFill>
              </a:rPr>
            </a:br>
            <a:br>
              <a:rPr lang="en-ZA" b="0" dirty="0">
                <a:solidFill>
                  <a:schemeClr val="bg1">
                    <a:lumMod val="90000"/>
                    <a:lumOff val="10000"/>
                  </a:schemeClr>
                </a:solidFill>
              </a:rPr>
            </a:br>
            <a:r>
              <a:rPr lang="en-ZA" dirty="0">
                <a:solidFill>
                  <a:schemeClr val="bg1">
                    <a:lumMod val="90000"/>
                    <a:lumOff val="10000"/>
                  </a:schemeClr>
                </a:solidFill>
              </a:rPr>
              <a:t>Inspiration</a:t>
            </a:r>
            <a:r>
              <a:rPr lang="en-ZA" b="0" dirty="0">
                <a:solidFill>
                  <a:schemeClr val="bg1">
                    <a:lumMod val="90000"/>
                    <a:lumOff val="10000"/>
                  </a:schemeClr>
                </a:solidFill>
              </a:rPr>
              <a:t> concerns </a:t>
            </a:r>
            <a:r>
              <a:rPr lang="en-ZA" b="0" u="sng" dirty="0">
                <a:solidFill>
                  <a:schemeClr val="bg1">
                    <a:lumMod val="90000"/>
                    <a:lumOff val="10000"/>
                  </a:schemeClr>
                </a:solidFill>
              </a:rPr>
              <a:t>the method </a:t>
            </a:r>
            <a:r>
              <a:rPr lang="en-ZA" b="0" dirty="0">
                <a:solidFill>
                  <a:schemeClr val="bg1">
                    <a:lumMod val="90000"/>
                    <a:lumOff val="10000"/>
                  </a:schemeClr>
                </a:solidFill>
              </a:rPr>
              <a:t>God employed to actually record said content in Scriptures.</a:t>
            </a:r>
            <a:br>
              <a:rPr lang="en-ZA" b="0" dirty="0">
                <a:solidFill>
                  <a:schemeClr val="bg1">
                    <a:lumMod val="90000"/>
                    <a:lumOff val="10000"/>
                  </a:schemeClr>
                </a:solidFill>
              </a:rPr>
            </a:br>
            <a:br>
              <a:rPr lang="en-ZA" b="0" dirty="0">
                <a:solidFill>
                  <a:schemeClr val="bg1">
                    <a:lumMod val="90000"/>
                    <a:lumOff val="10000"/>
                  </a:schemeClr>
                </a:solidFill>
              </a:rPr>
            </a:br>
            <a:r>
              <a:rPr lang="en-ZA" dirty="0">
                <a:solidFill>
                  <a:schemeClr val="bg1">
                    <a:lumMod val="90000"/>
                    <a:lumOff val="10000"/>
                  </a:schemeClr>
                </a:solidFill>
              </a:rPr>
              <a:t>Inerrancy</a:t>
            </a:r>
            <a:r>
              <a:rPr lang="en-ZA" b="0" dirty="0">
                <a:solidFill>
                  <a:schemeClr val="bg1">
                    <a:lumMod val="90000"/>
                    <a:lumOff val="10000"/>
                  </a:schemeClr>
                </a:solidFill>
              </a:rPr>
              <a:t> relates to </a:t>
            </a:r>
            <a:r>
              <a:rPr lang="en-ZA" b="0" u="sng" dirty="0">
                <a:solidFill>
                  <a:schemeClr val="bg1">
                    <a:lumMod val="90000"/>
                    <a:lumOff val="10000"/>
                  </a:schemeClr>
                </a:solidFill>
              </a:rPr>
              <a:t>the accuracy </a:t>
            </a:r>
            <a:r>
              <a:rPr lang="en-ZA" b="0" dirty="0">
                <a:solidFill>
                  <a:schemeClr val="bg1">
                    <a:lumMod val="90000"/>
                    <a:lumOff val="10000"/>
                  </a:schemeClr>
                </a:solidFill>
              </a:rPr>
              <a:t>of that recording.</a:t>
            </a:r>
            <a:br>
              <a:rPr lang="en-ZA" b="0" dirty="0">
                <a:solidFill>
                  <a:schemeClr val="bg1">
                    <a:lumMod val="90000"/>
                    <a:lumOff val="10000"/>
                  </a:schemeClr>
                </a:solidFill>
              </a:rPr>
            </a:br>
            <a:br>
              <a:rPr lang="en-ZA" b="0" dirty="0">
                <a:solidFill>
                  <a:schemeClr val="bg1">
                    <a:lumMod val="90000"/>
                    <a:lumOff val="10000"/>
                  </a:schemeClr>
                </a:solidFill>
              </a:rPr>
            </a:br>
            <a:r>
              <a:rPr lang="en-ZA" b="0" dirty="0">
                <a:solidFill>
                  <a:schemeClr val="bg1">
                    <a:lumMod val="90000"/>
                    <a:lumOff val="10000"/>
                  </a:schemeClr>
                </a:solidFill>
              </a:rPr>
              <a:t>The topics of </a:t>
            </a:r>
            <a:r>
              <a:rPr lang="en-ZA" dirty="0">
                <a:solidFill>
                  <a:schemeClr val="bg1">
                    <a:lumMod val="90000"/>
                    <a:lumOff val="10000"/>
                  </a:schemeClr>
                </a:solidFill>
              </a:rPr>
              <a:t>inspiration</a:t>
            </a:r>
            <a:r>
              <a:rPr lang="en-ZA" b="0" dirty="0">
                <a:solidFill>
                  <a:schemeClr val="bg1">
                    <a:lumMod val="90000"/>
                    <a:lumOff val="10000"/>
                  </a:schemeClr>
                </a:solidFill>
              </a:rPr>
              <a:t> and </a:t>
            </a:r>
            <a:r>
              <a:rPr lang="en-ZA" dirty="0">
                <a:solidFill>
                  <a:schemeClr val="bg1">
                    <a:lumMod val="90000"/>
                    <a:lumOff val="10000"/>
                  </a:schemeClr>
                </a:solidFill>
              </a:rPr>
              <a:t>inerrancy</a:t>
            </a:r>
            <a:r>
              <a:rPr lang="en-ZA" b="0" dirty="0">
                <a:solidFill>
                  <a:schemeClr val="bg1">
                    <a:lumMod val="90000"/>
                    <a:lumOff val="10000"/>
                  </a:schemeClr>
                </a:solidFill>
              </a:rPr>
              <a:t> will be dealt with in lessons to follow.</a:t>
            </a:r>
            <a:endParaRPr b="0" dirty="0">
              <a:solidFill>
                <a:schemeClr val="bg1">
                  <a:lumMod val="90000"/>
                  <a:lumOff val="10000"/>
                </a:schemeClr>
              </a:solidFill>
            </a:endParaRPr>
          </a:p>
        </p:txBody>
      </p:sp>
    </p:spTree>
    <p:extLst>
      <p:ext uri="{BB962C8B-B14F-4D97-AF65-F5344CB8AC3E}">
        <p14:creationId xmlns:p14="http://schemas.microsoft.com/office/powerpoint/2010/main" val="32396722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Let’s Pray"/>
          <p:cNvSpPr txBox="1">
            <a:spLocks noGrp="1"/>
          </p:cNvSpPr>
          <p:nvPr>
            <p:ph type="body" sz="half" idx="1"/>
          </p:nvPr>
        </p:nvSpPr>
        <p:spPr>
          <a:prstGeom prst="rect">
            <a:avLst/>
          </a:prstGeom>
        </p:spPr>
        <p:txBody>
          <a:bodyPr/>
          <a:lstStyle/>
          <a:p>
            <a:r>
              <a:rPr dirty="0"/>
              <a:t>Let’s Pray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D35B0-E0E5-4403-9F23-A3408BBFF84F}"/>
              </a:ext>
            </a:extLst>
          </p:cNvPr>
          <p:cNvPicPr>
            <a:picLocks noChangeAspect="1"/>
          </p:cNvPicPr>
          <p:nvPr/>
        </p:nvPicPr>
        <p:blipFill>
          <a:blip r:embed="rId2"/>
          <a:stretch>
            <a:fillRect/>
          </a:stretch>
        </p:blipFill>
        <p:spPr>
          <a:xfrm>
            <a:off x="1495552" y="841248"/>
            <a:ext cx="21100288" cy="11868912"/>
          </a:xfrm>
          <a:prstGeom prst="rect">
            <a:avLst/>
          </a:prstGeom>
        </p:spPr>
      </p:pic>
    </p:spTree>
    <p:extLst>
      <p:ext uri="{BB962C8B-B14F-4D97-AF65-F5344CB8AC3E}">
        <p14:creationId xmlns:p14="http://schemas.microsoft.com/office/powerpoint/2010/main" val="32020349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806196"/>
            <a:ext cx="21971000" cy="1433163"/>
          </a:xfrm>
          <a:prstGeom prst="rect">
            <a:avLst/>
          </a:prstGeom>
        </p:spPr>
        <p:txBody>
          <a:bodyPr>
            <a:normAutofit/>
          </a:bodyPr>
          <a:lstStyle/>
          <a:p>
            <a:r>
              <a:rPr lang="en-ZA" dirty="0">
                <a:solidFill>
                  <a:schemeClr val="bg1">
                    <a:lumMod val="90000"/>
                    <a:lumOff val="10000"/>
                  </a:schemeClr>
                </a:solidFill>
              </a:rPr>
              <a:t>The avenues of God’s special revelation</a:t>
            </a:r>
            <a:endParaRPr dirty="0">
              <a:solidFill>
                <a:schemeClr val="bg1">
                  <a:lumMod val="90000"/>
                  <a:lumOff val="10000"/>
                </a:schemeClr>
              </a:solidFill>
            </a:endParaRPr>
          </a:p>
        </p:txBody>
      </p:sp>
      <p:sp>
        <p:nvSpPr>
          <p:cNvPr id="4" name="Jn 9:4 4 We must work the works of him who sent me while it is day. Night is coming, when no one can work.…">
            <a:extLst>
              <a:ext uri="{FF2B5EF4-FFF2-40B4-BE49-F238E27FC236}">
                <a16:creationId xmlns:a16="http://schemas.microsoft.com/office/drawing/2014/main" id="{C17F3AB6-751D-4EE3-BA9F-11D54ECD2697}"/>
              </a:ext>
            </a:extLst>
          </p:cNvPr>
          <p:cNvSpPr txBox="1">
            <a:spLocks/>
          </p:cNvSpPr>
          <p:nvPr/>
        </p:nvSpPr>
        <p:spPr>
          <a:xfrm>
            <a:off x="1041908" y="3090672"/>
            <a:ext cx="7681468" cy="866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1.  The Lot</a:t>
            </a:r>
          </a:p>
          <a:p>
            <a:pPr marL="0" indent="0" defTabSz="2365188" hangingPunct="1">
              <a:spcBef>
                <a:spcPts val="4300"/>
              </a:spcBef>
              <a:buNone/>
              <a:defRPr sz="4656"/>
            </a:pPr>
            <a:r>
              <a:rPr lang="en-US" sz="4656" dirty="0">
                <a:solidFill>
                  <a:schemeClr val="bg1">
                    <a:lumMod val="90000"/>
                    <a:lumOff val="10000"/>
                  </a:schemeClr>
                </a:solidFill>
              </a:rPr>
              <a:t>2.  The Urim and Thummim</a:t>
            </a:r>
          </a:p>
          <a:p>
            <a:pPr marL="0" indent="0" defTabSz="2365188" hangingPunct="1">
              <a:spcBef>
                <a:spcPts val="4300"/>
              </a:spcBef>
              <a:buNone/>
              <a:defRPr sz="4656"/>
            </a:pPr>
            <a:r>
              <a:rPr lang="en-US" sz="4656" dirty="0">
                <a:solidFill>
                  <a:schemeClr val="bg1">
                    <a:lumMod val="90000"/>
                    <a:lumOff val="10000"/>
                  </a:schemeClr>
                </a:solidFill>
              </a:rPr>
              <a:t>3.  Dreams</a:t>
            </a:r>
          </a:p>
          <a:p>
            <a:pPr marL="0" indent="0" defTabSz="2365188" hangingPunct="1">
              <a:spcBef>
                <a:spcPts val="4300"/>
              </a:spcBef>
              <a:buNone/>
              <a:defRPr sz="4656"/>
            </a:pPr>
            <a:r>
              <a:rPr lang="en-US" sz="4656" dirty="0">
                <a:solidFill>
                  <a:schemeClr val="bg1">
                    <a:lumMod val="90000"/>
                    <a:lumOff val="10000"/>
                  </a:schemeClr>
                </a:solidFill>
              </a:rPr>
              <a:t>4.  Visions</a:t>
            </a:r>
          </a:p>
          <a:p>
            <a:pPr marL="0" indent="0" defTabSz="2365188" hangingPunct="1">
              <a:spcBef>
                <a:spcPts val="4300"/>
              </a:spcBef>
              <a:buNone/>
              <a:defRPr sz="4656"/>
            </a:pPr>
            <a:r>
              <a:rPr lang="en-US" sz="4656" dirty="0">
                <a:solidFill>
                  <a:schemeClr val="bg1">
                    <a:lumMod val="90000"/>
                    <a:lumOff val="10000"/>
                  </a:schemeClr>
                </a:solidFill>
              </a:rPr>
              <a:t>5.  Theophanies</a:t>
            </a:r>
          </a:p>
        </p:txBody>
      </p:sp>
      <p:sp>
        <p:nvSpPr>
          <p:cNvPr id="5" name="Jn 9:4 4 We must work the works of him who sent me while it is day. Night is coming, when no one can work.…">
            <a:extLst>
              <a:ext uri="{FF2B5EF4-FFF2-40B4-BE49-F238E27FC236}">
                <a16:creationId xmlns:a16="http://schemas.microsoft.com/office/drawing/2014/main" id="{7E468BF2-C1A2-422F-A583-63A0BD63319E}"/>
              </a:ext>
            </a:extLst>
          </p:cNvPr>
          <p:cNvSpPr txBox="1">
            <a:spLocks/>
          </p:cNvSpPr>
          <p:nvPr/>
        </p:nvSpPr>
        <p:spPr>
          <a:xfrm>
            <a:off x="12880340" y="3090672"/>
            <a:ext cx="6456172" cy="9144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6.  Angels</a:t>
            </a:r>
          </a:p>
          <a:p>
            <a:pPr marL="0" indent="0" defTabSz="2365188" hangingPunct="1">
              <a:spcBef>
                <a:spcPts val="4300"/>
              </a:spcBef>
              <a:buNone/>
              <a:defRPr sz="4656"/>
            </a:pPr>
            <a:r>
              <a:rPr lang="en-US" sz="4656" dirty="0">
                <a:solidFill>
                  <a:schemeClr val="bg1">
                    <a:lumMod val="90000"/>
                    <a:lumOff val="10000"/>
                  </a:schemeClr>
                </a:solidFill>
              </a:rPr>
              <a:t>7.  The prophets</a:t>
            </a:r>
          </a:p>
          <a:p>
            <a:pPr marL="0" indent="0" defTabSz="2365188" hangingPunct="1">
              <a:spcBef>
                <a:spcPts val="4300"/>
              </a:spcBef>
              <a:buNone/>
              <a:defRPr sz="4656"/>
            </a:pPr>
            <a:r>
              <a:rPr lang="en-US" sz="4656" dirty="0">
                <a:solidFill>
                  <a:schemeClr val="bg1">
                    <a:lumMod val="90000"/>
                    <a:lumOff val="10000"/>
                  </a:schemeClr>
                </a:solidFill>
              </a:rPr>
              <a:t>8.  Events</a:t>
            </a:r>
          </a:p>
          <a:p>
            <a:pPr marL="0" indent="0" defTabSz="2365188" hangingPunct="1">
              <a:spcBef>
                <a:spcPts val="4300"/>
              </a:spcBef>
              <a:buNone/>
              <a:defRPr sz="4656"/>
            </a:pPr>
            <a:r>
              <a:rPr lang="en-US" sz="4656" dirty="0">
                <a:solidFill>
                  <a:schemeClr val="bg1">
                    <a:lumMod val="90000"/>
                    <a:lumOff val="10000"/>
                  </a:schemeClr>
                </a:solidFill>
              </a:rPr>
              <a:t>9.  Jesus Christ</a:t>
            </a:r>
          </a:p>
          <a:p>
            <a:pPr marL="0" indent="0" defTabSz="2365188" hangingPunct="1">
              <a:spcBef>
                <a:spcPts val="4300"/>
              </a:spcBef>
              <a:buNone/>
              <a:defRPr sz="4656"/>
            </a:pPr>
            <a:r>
              <a:rPr lang="en-US" sz="4656" dirty="0">
                <a:solidFill>
                  <a:schemeClr val="bg1">
                    <a:lumMod val="90000"/>
                    <a:lumOff val="10000"/>
                  </a:schemeClr>
                </a:solidFill>
              </a:rPr>
              <a:t>10. The Bible</a:t>
            </a:r>
          </a:p>
        </p:txBody>
      </p:sp>
    </p:spTree>
    <p:extLst>
      <p:ext uri="{BB962C8B-B14F-4D97-AF65-F5344CB8AC3E}">
        <p14:creationId xmlns:p14="http://schemas.microsoft.com/office/powerpoint/2010/main" val="27416266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1. The Lot</a:t>
            </a:r>
            <a:endParaRPr dirty="0">
              <a:solidFill>
                <a:schemeClr val="bg1">
                  <a:lumMod val="90000"/>
                  <a:lumOff val="10000"/>
                </a:schemeClr>
              </a:solidFill>
            </a:endParaRPr>
          </a:p>
        </p:txBody>
      </p:sp>
      <p:sp>
        <p:nvSpPr>
          <p:cNvPr id="158" name="Truth #1"/>
          <p:cNvSpPr txBox="1">
            <a:spLocks noGrp="1"/>
          </p:cNvSpPr>
          <p:nvPr>
            <p:ph type="body" idx="21"/>
          </p:nvPr>
        </p:nvSpPr>
        <p:spPr>
          <a:xfrm>
            <a:off x="1206500" y="2245961"/>
            <a:ext cx="21971000" cy="143316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p>
            <a:pPr>
              <a:lnSpc>
                <a:spcPct val="120000"/>
              </a:lnSpc>
            </a:pPr>
            <a:r>
              <a:rPr lang="en-ZA" dirty="0">
                <a:solidFill>
                  <a:schemeClr val="bg1">
                    <a:lumMod val="90000"/>
                    <a:lumOff val="10000"/>
                  </a:schemeClr>
                </a:solidFill>
              </a:rPr>
              <a:t>Today, the use of the lot is not necessarily highly regarded, but it did sometimes serve to communicate the mind of God to man</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prstGeom prst="rect">
            <a:avLst/>
          </a:prstGeom>
        </p:spPr>
        <p:txBody>
          <a:bodyPr>
            <a:normAutofit fontScale="92500"/>
          </a:bodyPr>
          <a:lstStyle/>
          <a:p>
            <a:pPr algn="l"/>
            <a:r>
              <a:rPr lang="en-ZA" b="1" dirty="0">
                <a:solidFill>
                  <a:schemeClr val="bg1">
                    <a:lumMod val="90000"/>
                    <a:lumOff val="10000"/>
                  </a:schemeClr>
                </a:solidFill>
              </a:rPr>
              <a:t>Proverbs 16:33</a:t>
            </a:r>
            <a:r>
              <a:rPr b="1" dirty="0">
                <a:solidFill>
                  <a:schemeClr val="bg1">
                    <a:lumMod val="90000"/>
                    <a:lumOff val="10000"/>
                  </a:schemeClr>
                </a:solidFill>
              </a:rPr>
              <a:t> </a:t>
            </a:r>
            <a:r>
              <a:rPr lang="en-US" i="1" dirty="0">
                <a:solidFill>
                  <a:schemeClr val="bg1">
                    <a:lumMod val="90000"/>
                    <a:lumOff val="10000"/>
                  </a:schemeClr>
                </a:solidFill>
                <a:latin typeface="ArialMT"/>
              </a:rPr>
              <a:t>The lot is cast into the lap, but its every decision is from the Lord.</a:t>
            </a:r>
            <a:endParaRPr lang="en-ZA" b="1" dirty="0">
              <a:solidFill>
                <a:schemeClr val="bg1">
                  <a:lumMod val="90000"/>
                  <a:lumOff val="10000"/>
                </a:schemeClr>
              </a:solidFill>
            </a:endParaRPr>
          </a:p>
          <a:p>
            <a:pPr>
              <a:lnSpc>
                <a:spcPct val="100000"/>
              </a:lnSpc>
            </a:pPr>
            <a:r>
              <a:rPr lang="en-ZA" b="1" dirty="0">
                <a:solidFill>
                  <a:schemeClr val="bg1">
                    <a:lumMod val="90000"/>
                    <a:lumOff val="10000"/>
                  </a:schemeClr>
                </a:solidFill>
              </a:rPr>
              <a:t>Acts 1:21-26 </a:t>
            </a:r>
            <a:r>
              <a:rPr lang="en-US" i="1" dirty="0">
                <a:solidFill>
                  <a:schemeClr val="bg1">
                    <a:lumMod val="90000"/>
                    <a:lumOff val="10000"/>
                  </a:schemeClr>
                </a:solidFill>
                <a:latin typeface="ArialMT"/>
              </a:rPr>
              <a:t>21So one of the men who have accompanied us during all the time that the Lord Jesus went in and out among us, 22beginning from the baptism of John until the day when he was taken up from us—one of these men must become with us a witness to his resurrection.” 23And they put forward two, Joseph called Barsabbas, who was also called Justus, and Matthias. 24And they prayed and said, “You, Lord, who know the hearts of all, show which one of these two you have chosen 25to take the place in this ministry and apostleship from which Judas turned aside to go to his own place.” 26And they cast lots for them, and the lot fell on Matthias, and he was numbered with the eleven apostles.</a:t>
            </a: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33194948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2. The </a:t>
            </a:r>
            <a:r>
              <a:rPr lang="en-ZA" dirty="0" err="1">
                <a:solidFill>
                  <a:schemeClr val="bg1">
                    <a:lumMod val="90000"/>
                    <a:lumOff val="10000"/>
                  </a:schemeClr>
                </a:solidFill>
              </a:rPr>
              <a:t>Urim</a:t>
            </a:r>
            <a:r>
              <a:rPr lang="en-ZA" dirty="0">
                <a:solidFill>
                  <a:schemeClr val="bg1">
                    <a:lumMod val="90000"/>
                    <a:lumOff val="10000"/>
                  </a:schemeClr>
                </a:solidFill>
              </a:rPr>
              <a:t> and Thummim</a:t>
            </a:r>
            <a:endParaRPr dirty="0">
              <a:solidFill>
                <a:schemeClr val="bg1">
                  <a:lumMod val="90000"/>
                  <a:lumOff val="10000"/>
                </a:schemeClr>
              </a:solidFill>
            </a:endParaRPr>
          </a:p>
        </p:txBody>
      </p:sp>
      <p:sp>
        <p:nvSpPr>
          <p:cNvPr id="158" name="Truth #1"/>
          <p:cNvSpPr txBox="1">
            <a:spLocks noGrp="1"/>
          </p:cNvSpPr>
          <p:nvPr>
            <p:ph type="body" idx="21"/>
          </p:nvPr>
        </p:nvSpPr>
        <p:spPr>
          <a:xfrm>
            <a:off x="1206500" y="2385663"/>
            <a:ext cx="15854894" cy="46369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0000" lnSpcReduction="20000"/>
          </a:bodyPr>
          <a:lstStyle/>
          <a:p>
            <a:pPr defTabSz="2438338">
              <a:lnSpc>
                <a:spcPct val="120000"/>
              </a:lnSpc>
            </a:pPr>
            <a:r>
              <a:rPr lang="en-US" sz="6600" b="0" spc="-170" dirty="0">
                <a:solidFill>
                  <a:schemeClr val="bg1">
                    <a:lumMod val="90000"/>
                    <a:lumOff val="10000"/>
                  </a:schemeClr>
                </a:solidFill>
              </a:rPr>
              <a:t>The breastplate that the high priest wore in the Old Testament was a square piece of beautiful material, adorned with 12 precious stones, on which engraved the names of the 12 tribes of Israel, that was folded in half and open at the top like a pouch.  The </a:t>
            </a:r>
            <a:r>
              <a:rPr lang="en-US" sz="6600" b="0" spc="-170" dirty="0" err="1">
                <a:solidFill>
                  <a:schemeClr val="bg1">
                    <a:lumMod val="90000"/>
                    <a:lumOff val="10000"/>
                  </a:schemeClr>
                </a:solidFill>
              </a:rPr>
              <a:t>Urim</a:t>
            </a:r>
            <a:r>
              <a:rPr lang="en-US" sz="6600" b="0" spc="-170" dirty="0">
                <a:solidFill>
                  <a:schemeClr val="bg1">
                    <a:lumMod val="90000"/>
                    <a:lumOff val="10000"/>
                  </a:schemeClr>
                </a:solidFill>
              </a:rPr>
              <a:t> and Thummim possibly were two precious stones placed inside the pouch that were used, like the lot, to determine God’s will.</a:t>
            </a:r>
          </a:p>
          <a:p>
            <a:pPr defTabSz="2438338">
              <a:lnSpc>
                <a:spcPct val="120000"/>
              </a:lnSpc>
            </a:pPr>
            <a:endParaRPr lang="en-US" sz="6600" b="0" spc="-170" dirty="0">
              <a:solidFill>
                <a:schemeClr val="bg1">
                  <a:lumMod val="90000"/>
                  <a:lumOff val="10000"/>
                </a:schemeClr>
              </a:solidFill>
            </a:endParaRPr>
          </a:p>
          <a:p>
            <a:pPr algn="ctr" defTabSz="2438338">
              <a:lnSpc>
                <a:spcPct val="90000"/>
              </a:lnSpc>
            </a:pPr>
            <a:endParaRPr sz="6600" spc="-170"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7040880"/>
            <a:ext cx="21971000" cy="5522976"/>
          </a:xfrm>
          <a:prstGeom prst="rect">
            <a:avLst/>
          </a:prstGeom>
        </p:spPr>
        <p:txBody>
          <a:bodyPr>
            <a:normAutofit fontScale="85000" lnSpcReduction="20000"/>
          </a:bodyPr>
          <a:lstStyle/>
          <a:p>
            <a:pPr marL="0" indent="0" defTabSz="2438338">
              <a:lnSpc>
                <a:spcPct val="120000"/>
              </a:lnSpc>
              <a:buNone/>
            </a:pPr>
            <a:r>
              <a:rPr lang="en-US" sz="4800" spc="-170" dirty="0" err="1">
                <a:solidFill>
                  <a:schemeClr val="bg1">
                    <a:lumMod val="90000"/>
                    <a:lumOff val="10000"/>
                  </a:schemeClr>
                </a:solidFill>
              </a:rPr>
              <a:t>Urim</a:t>
            </a:r>
            <a:r>
              <a:rPr lang="en-US" sz="4800" b="0" spc="-170" dirty="0">
                <a:solidFill>
                  <a:schemeClr val="bg1">
                    <a:lumMod val="90000"/>
                    <a:lumOff val="10000"/>
                  </a:schemeClr>
                </a:solidFill>
              </a:rPr>
              <a:t> ~ Strong's Concordance #H224 which literally means "lights".</a:t>
            </a:r>
          </a:p>
          <a:p>
            <a:pPr marL="0" indent="0" defTabSz="2438338">
              <a:lnSpc>
                <a:spcPct val="120000"/>
              </a:lnSpc>
              <a:buNone/>
            </a:pPr>
            <a:r>
              <a:rPr lang="en-US" sz="4800" spc="-170" dirty="0">
                <a:solidFill>
                  <a:schemeClr val="bg1">
                    <a:lumMod val="90000"/>
                    <a:lumOff val="10000"/>
                  </a:schemeClr>
                </a:solidFill>
              </a:rPr>
              <a:t>Thummim ~</a:t>
            </a:r>
            <a:r>
              <a:rPr lang="en-US" sz="4800" b="0" spc="-170" dirty="0">
                <a:solidFill>
                  <a:schemeClr val="bg1">
                    <a:lumMod val="90000"/>
                    <a:lumOff val="10000"/>
                  </a:schemeClr>
                </a:solidFill>
              </a:rPr>
              <a:t> Strong's Concordance #H8550 which literally means "perfections" or emblem of truth).</a:t>
            </a:r>
            <a:endParaRPr lang="en-ZA" b="1" dirty="0">
              <a:solidFill>
                <a:schemeClr val="bg1">
                  <a:lumMod val="90000"/>
                  <a:lumOff val="10000"/>
                </a:schemeClr>
              </a:solidFill>
            </a:endParaRPr>
          </a:p>
          <a:p>
            <a:pPr>
              <a:lnSpc>
                <a:spcPct val="100000"/>
              </a:lnSpc>
            </a:pPr>
            <a:r>
              <a:rPr lang="en-ZA" b="1" dirty="0">
                <a:solidFill>
                  <a:schemeClr val="bg1">
                    <a:lumMod val="90000"/>
                    <a:lumOff val="10000"/>
                  </a:schemeClr>
                </a:solidFill>
              </a:rPr>
              <a:t>Exodus 28:30 </a:t>
            </a:r>
            <a:r>
              <a:rPr lang="en-US" sz="4400" i="1" dirty="0">
                <a:solidFill>
                  <a:schemeClr val="bg1">
                    <a:lumMod val="90000"/>
                    <a:lumOff val="10000"/>
                  </a:schemeClr>
                </a:solidFill>
                <a:latin typeface="ArialMT"/>
              </a:rPr>
              <a:t>And in the breast piece of judgment you shall put the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and the Thummim, and they shall be on Aaron’s heart, when he goes in before the Lord. Thus, Aaron shall bear the judgment of the people of Israel on his heart before the Lord regularly.</a:t>
            </a:r>
          </a:p>
          <a:p>
            <a:pPr>
              <a:lnSpc>
                <a:spcPct val="100000"/>
              </a:lnSpc>
            </a:pPr>
            <a:r>
              <a:rPr lang="en-US" b="1" dirty="0">
                <a:solidFill>
                  <a:schemeClr val="bg1">
                    <a:lumMod val="90000"/>
                    <a:lumOff val="10000"/>
                  </a:schemeClr>
                </a:solidFill>
              </a:rPr>
              <a:t>Leviticus 8:8 </a:t>
            </a:r>
            <a:r>
              <a:rPr lang="en-US" sz="4400" i="1" dirty="0">
                <a:solidFill>
                  <a:schemeClr val="bg1">
                    <a:lumMod val="90000"/>
                    <a:lumOff val="10000"/>
                  </a:schemeClr>
                </a:solidFill>
                <a:latin typeface="ArialMT"/>
              </a:rPr>
              <a:t>And he placed the breast piece on him, and in the breast piece he put the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and the Thummim.</a:t>
            </a:r>
          </a:p>
          <a:p>
            <a:pPr marL="0" indent="0" algn="l">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pic>
        <p:nvPicPr>
          <p:cNvPr id="3" name="Picture 2">
            <a:extLst>
              <a:ext uri="{FF2B5EF4-FFF2-40B4-BE49-F238E27FC236}">
                <a16:creationId xmlns:a16="http://schemas.microsoft.com/office/drawing/2014/main" id="{74CF3489-61EC-47D8-B6B5-CA4B4FAAB7B2}"/>
              </a:ext>
            </a:extLst>
          </p:cNvPr>
          <p:cNvPicPr>
            <a:picLocks noChangeAspect="1"/>
          </p:cNvPicPr>
          <p:nvPr/>
        </p:nvPicPr>
        <p:blipFill>
          <a:blip r:embed="rId2"/>
          <a:stretch>
            <a:fillRect/>
          </a:stretch>
        </p:blipFill>
        <p:spPr>
          <a:xfrm>
            <a:off x="17443221" y="2385663"/>
            <a:ext cx="5734279" cy="4114800"/>
          </a:xfrm>
          <a:prstGeom prst="rect">
            <a:avLst/>
          </a:prstGeom>
        </p:spPr>
      </p:pic>
    </p:spTree>
    <p:extLst>
      <p:ext uri="{BB962C8B-B14F-4D97-AF65-F5344CB8AC3E}">
        <p14:creationId xmlns:p14="http://schemas.microsoft.com/office/powerpoint/2010/main" val="36013535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normAutofit/>
          </a:bodyPr>
          <a:lstStyle/>
          <a:p>
            <a:r>
              <a:rPr lang="en-ZA" dirty="0">
                <a:solidFill>
                  <a:schemeClr val="bg1">
                    <a:lumMod val="90000"/>
                    <a:lumOff val="10000"/>
                  </a:schemeClr>
                </a:solidFill>
              </a:rPr>
              <a:t>2. The </a:t>
            </a:r>
            <a:r>
              <a:rPr lang="en-ZA" dirty="0" err="1">
                <a:solidFill>
                  <a:schemeClr val="bg1">
                    <a:lumMod val="90000"/>
                    <a:lumOff val="10000"/>
                  </a:schemeClr>
                </a:solidFill>
              </a:rPr>
              <a:t>Urim</a:t>
            </a:r>
            <a:r>
              <a:rPr lang="en-ZA" dirty="0">
                <a:solidFill>
                  <a:schemeClr val="bg1">
                    <a:lumMod val="90000"/>
                    <a:lumOff val="10000"/>
                  </a:schemeClr>
                </a:solidFill>
              </a:rPr>
              <a:t> and Thummim </a:t>
            </a:r>
            <a:r>
              <a:rPr lang="en-ZA" sz="5400" dirty="0">
                <a:solidFill>
                  <a:schemeClr val="bg1">
                    <a:lumMod val="90000"/>
                    <a:lumOff val="10000"/>
                  </a:schemeClr>
                </a:solidFill>
              </a:rPr>
              <a:t>examples where used…</a:t>
            </a:r>
            <a:endParaRPr sz="5400"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2615184"/>
            <a:ext cx="21971000" cy="9889332"/>
          </a:xfrm>
          <a:prstGeom prst="rect">
            <a:avLst/>
          </a:prstGeom>
        </p:spPr>
        <p:txBody>
          <a:bodyPr>
            <a:normAutofit/>
          </a:bodyPr>
          <a:lstStyle/>
          <a:p>
            <a:pPr>
              <a:lnSpc>
                <a:spcPct val="100000"/>
              </a:lnSpc>
            </a:pPr>
            <a:r>
              <a:rPr lang="en-ZA" b="1" dirty="0">
                <a:solidFill>
                  <a:schemeClr val="bg1">
                    <a:lumMod val="90000"/>
                    <a:lumOff val="10000"/>
                  </a:schemeClr>
                </a:solidFill>
              </a:rPr>
              <a:t>Numbers 27:21 </a:t>
            </a:r>
            <a:r>
              <a:rPr lang="en-US" sz="4400" i="1" dirty="0">
                <a:solidFill>
                  <a:schemeClr val="bg1">
                    <a:lumMod val="90000"/>
                    <a:lumOff val="10000"/>
                  </a:schemeClr>
                </a:solidFill>
                <a:latin typeface="ArialMT"/>
              </a:rPr>
              <a:t>And he shall stand before Eleazar the priest, who shall inquire for him by the judgment of the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before the Lord. At his word they shall go out, and at his word they shall come in, both he and all the people of Israel with him, the whole congregation.</a:t>
            </a:r>
          </a:p>
          <a:p>
            <a:pPr>
              <a:lnSpc>
                <a:spcPct val="100000"/>
              </a:lnSpc>
            </a:pPr>
            <a:r>
              <a:rPr lang="en-ZA" b="1" dirty="0">
                <a:solidFill>
                  <a:schemeClr val="bg1">
                    <a:lumMod val="90000"/>
                    <a:lumOff val="10000"/>
                  </a:schemeClr>
                </a:solidFill>
              </a:rPr>
              <a:t>Deuteronomy 33:8 </a:t>
            </a:r>
            <a:r>
              <a:rPr lang="en-US" sz="4400" i="1" dirty="0">
                <a:solidFill>
                  <a:schemeClr val="bg1">
                    <a:lumMod val="90000"/>
                    <a:lumOff val="10000"/>
                  </a:schemeClr>
                </a:solidFill>
                <a:latin typeface="ArialMT"/>
              </a:rPr>
              <a:t>And of Levi he said, “Give to Levi your Thummim, and your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to your godly one, whom you tested at </a:t>
            </a:r>
            <a:r>
              <a:rPr lang="en-US" sz="4400" i="1" dirty="0" err="1">
                <a:solidFill>
                  <a:schemeClr val="bg1">
                    <a:lumMod val="90000"/>
                    <a:lumOff val="10000"/>
                  </a:schemeClr>
                </a:solidFill>
                <a:latin typeface="ArialMT"/>
              </a:rPr>
              <a:t>Massah</a:t>
            </a:r>
            <a:r>
              <a:rPr lang="en-US" sz="4400" i="1" dirty="0">
                <a:solidFill>
                  <a:schemeClr val="bg1">
                    <a:lumMod val="90000"/>
                    <a:lumOff val="10000"/>
                  </a:schemeClr>
                </a:solidFill>
                <a:latin typeface="ArialMT"/>
              </a:rPr>
              <a:t>, with whom you quarreled at the waters of </a:t>
            </a:r>
            <a:r>
              <a:rPr lang="en-US" sz="4400" i="1" dirty="0" err="1">
                <a:solidFill>
                  <a:schemeClr val="bg1">
                    <a:lumMod val="90000"/>
                    <a:lumOff val="10000"/>
                  </a:schemeClr>
                </a:solidFill>
                <a:latin typeface="ArialMT"/>
              </a:rPr>
              <a:t>Meribah</a:t>
            </a:r>
            <a:r>
              <a:rPr lang="en-US" sz="4400" i="1" dirty="0">
                <a:solidFill>
                  <a:schemeClr val="bg1">
                    <a:lumMod val="90000"/>
                    <a:lumOff val="10000"/>
                  </a:schemeClr>
                </a:solidFill>
                <a:latin typeface="ArialMT"/>
              </a:rPr>
              <a:t>;</a:t>
            </a:r>
          </a:p>
          <a:p>
            <a:pPr>
              <a:lnSpc>
                <a:spcPct val="100000"/>
              </a:lnSpc>
            </a:pPr>
            <a:r>
              <a:rPr lang="en-ZA" b="1" dirty="0">
                <a:solidFill>
                  <a:schemeClr val="bg1">
                    <a:lumMod val="90000"/>
                    <a:lumOff val="10000"/>
                  </a:schemeClr>
                </a:solidFill>
              </a:rPr>
              <a:t>1 Samuel 28:6 </a:t>
            </a:r>
            <a:r>
              <a:rPr lang="en-US" sz="4400" i="1" dirty="0">
                <a:solidFill>
                  <a:schemeClr val="bg1">
                    <a:lumMod val="90000"/>
                    <a:lumOff val="10000"/>
                  </a:schemeClr>
                </a:solidFill>
                <a:latin typeface="ArialMT"/>
              </a:rPr>
              <a:t>And when Saul inquired of the Lord, the Lord did not answer him, either by dreams, or by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or by prophets.</a:t>
            </a:r>
          </a:p>
          <a:p>
            <a:pPr>
              <a:lnSpc>
                <a:spcPct val="100000"/>
              </a:lnSpc>
            </a:pPr>
            <a:r>
              <a:rPr lang="en-ZA" b="1" dirty="0">
                <a:solidFill>
                  <a:schemeClr val="bg1">
                    <a:lumMod val="90000"/>
                    <a:lumOff val="10000"/>
                  </a:schemeClr>
                </a:solidFill>
              </a:rPr>
              <a:t>Ezra 2:63 </a:t>
            </a:r>
            <a:r>
              <a:rPr lang="en-US" sz="4400" i="1" dirty="0">
                <a:solidFill>
                  <a:schemeClr val="bg1">
                    <a:lumMod val="90000"/>
                    <a:lumOff val="10000"/>
                  </a:schemeClr>
                </a:solidFill>
                <a:latin typeface="ArialMT"/>
              </a:rPr>
              <a:t>The governor told them that they were not to partake of the most holy food, until there should be a priest to consult </a:t>
            </a:r>
            <a:r>
              <a:rPr lang="en-US" sz="4400" i="1" dirty="0" err="1">
                <a:solidFill>
                  <a:schemeClr val="bg1">
                    <a:lumMod val="90000"/>
                    <a:lumOff val="10000"/>
                  </a:schemeClr>
                </a:solidFill>
                <a:latin typeface="ArialMT"/>
              </a:rPr>
              <a:t>Urim</a:t>
            </a:r>
            <a:r>
              <a:rPr lang="en-US" sz="4400" i="1" dirty="0">
                <a:solidFill>
                  <a:schemeClr val="bg1">
                    <a:lumMod val="90000"/>
                    <a:lumOff val="10000"/>
                  </a:schemeClr>
                </a:solidFill>
                <a:latin typeface="ArialMT"/>
              </a:rPr>
              <a:t> and Thummim.</a:t>
            </a:r>
          </a:p>
          <a:p>
            <a:pPr marL="0" indent="0" algn="l">
              <a:buNone/>
            </a:pPr>
            <a:endParaRPr lang="en-US" b="0" i="1" dirty="0">
              <a:solidFill>
                <a:schemeClr val="bg1">
                  <a:lumMod val="90000"/>
                  <a:lumOff val="10000"/>
                </a:schemeClr>
              </a:solidFill>
              <a:effectLst/>
              <a:latin typeface="ArialMT"/>
            </a:endParaRP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7565958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3. Dreams</a:t>
            </a:r>
            <a:endParaRPr dirty="0">
              <a:solidFill>
                <a:schemeClr val="bg1">
                  <a:lumMod val="90000"/>
                  <a:lumOff val="10000"/>
                </a:schemeClr>
              </a:solidFill>
            </a:endParaRPr>
          </a:p>
        </p:txBody>
      </p:sp>
      <p:sp>
        <p:nvSpPr>
          <p:cNvPr id="158" name="Truth #1"/>
          <p:cNvSpPr txBox="1">
            <a:spLocks noGrp="1"/>
          </p:cNvSpPr>
          <p:nvPr>
            <p:ph type="body" idx="21"/>
          </p:nvPr>
        </p:nvSpPr>
        <p:spPr>
          <a:xfrm>
            <a:off x="974852" y="2101276"/>
            <a:ext cx="21971000" cy="21781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20000"/>
          </a:bodyPr>
          <a:lstStyle/>
          <a:p>
            <a:pPr>
              <a:lnSpc>
                <a:spcPct val="110000"/>
              </a:lnSpc>
            </a:pPr>
            <a:r>
              <a:rPr lang="en-ZA" dirty="0">
                <a:solidFill>
                  <a:schemeClr val="bg1">
                    <a:lumMod val="90000"/>
                    <a:lumOff val="10000"/>
                  </a:schemeClr>
                </a:solidFill>
              </a:rPr>
              <a:t>God used dreams to communicate many times during the Old Testament period and He will do so again at the time of the second coming of Christ.  Nonbelievers as well as believers experienced God-given dreams.</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974852" y="4572001"/>
            <a:ext cx="22202648" cy="6492239"/>
          </a:xfrm>
          <a:prstGeom prst="rect">
            <a:avLst/>
          </a:prstGeom>
        </p:spPr>
        <p:txBody>
          <a:bodyPr>
            <a:normAutofit fontScale="62500" lnSpcReduction="20000"/>
          </a:bodyPr>
          <a:lstStyle/>
          <a:p>
            <a:pPr>
              <a:lnSpc>
                <a:spcPct val="120000"/>
              </a:lnSpc>
            </a:pPr>
            <a:r>
              <a:rPr lang="en-ZA" b="1" dirty="0">
                <a:solidFill>
                  <a:schemeClr val="bg1">
                    <a:lumMod val="90000"/>
                    <a:lumOff val="10000"/>
                  </a:schemeClr>
                </a:solidFill>
              </a:rPr>
              <a:t>Genesis 20:3, 6 </a:t>
            </a:r>
            <a:r>
              <a:rPr lang="en-ZA" sz="5300" i="1" dirty="0">
                <a:solidFill>
                  <a:schemeClr val="bg1">
                    <a:lumMod val="90000"/>
                    <a:lumOff val="10000"/>
                  </a:schemeClr>
                </a:solidFill>
                <a:latin typeface="ArialMT"/>
              </a:rPr>
              <a:t>3 </a:t>
            </a:r>
            <a:r>
              <a:rPr lang="en-US" sz="5200" i="1" dirty="0">
                <a:solidFill>
                  <a:schemeClr val="bg1">
                    <a:lumMod val="90000"/>
                    <a:lumOff val="10000"/>
                  </a:schemeClr>
                </a:solidFill>
                <a:latin typeface="ArialMT"/>
              </a:rPr>
              <a:t>But God came to Abimelech in a dream by night and said to him, “Behold, you are a dead man because of the woman whom you have taken, for she is a man’s wife.”</a:t>
            </a:r>
            <a:br>
              <a:rPr lang="en-US" sz="5200" i="1" dirty="0">
                <a:solidFill>
                  <a:schemeClr val="bg1">
                    <a:lumMod val="90000"/>
                    <a:lumOff val="10000"/>
                  </a:schemeClr>
                </a:solidFill>
                <a:latin typeface="ArialMT"/>
              </a:rPr>
            </a:br>
            <a:r>
              <a:rPr lang="en-US" sz="5100" i="1" dirty="0">
                <a:solidFill>
                  <a:schemeClr val="bg1">
                    <a:lumMod val="90000"/>
                    <a:lumOff val="10000"/>
                  </a:schemeClr>
                </a:solidFill>
                <a:latin typeface="ArialMT"/>
              </a:rPr>
              <a:t>6 Then God said to him in the dream…</a:t>
            </a:r>
            <a:endParaRPr lang="en-ZA" sz="5100" i="1" dirty="0">
              <a:solidFill>
                <a:schemeClr val="bg1">
                  <a:lumMod val="90000"/>
                  <a:lumOff val="10000"/>
                </a:schemeClr>
              </a:solidFill>
              <a:latin typeface="ArialMT"/>
            </a:endParaRPr>
          </a:p>
          <a:p>
            <a:pPr algn="l">
              <a:lnSpc>
                <a:spcPct val="120000"/>
              </a:lnSpc>
            </a:pPr>
            <a:r>
              <a:rPr lang="en-ZA" b="1" dirty="0">
                <a:solidFill>
                  <a:schemeClr val="bg1">
                    <a:lumMod val="90000"/>
                    <a:lumOff val="10000"/>
                  </a:schemeClr>
                </a:solidFill>
              </a:rPr>
              <a:t>Genesis 31:11, 24 </a:t>
            </a:r>
            <a:r>
              <a:rPr lang="en-ZA" i="1" dirty="0">
                <a:solidFill>
                  <a:schemeClr val="bg1">
                    <a:lumMod val="90000"/>
                    <a:lumOff val="10000"/>
                  </a:schemeClr>
                </a:solidFill>
              </a:rPr>
              <a:t>11 </a:t>
            </a:r>
            <a:r>
              <a:rPr lang="en-US" sz="5300" i="1" dirty="0">
                <a:solidFill>
                  <a:schemeClr val="bg1">
                    <a:lumMod val="90000"/>
                    <a:lumOff val="10000"/>
                  </a:schemeClr>
                </a:solidFill>
                <a:latin typeface="ArialMT"/>
              </a:rPr>
              <a:t>Then the angel of God said to me in the dream, ‘Jacob,’ and I said, ‘Here I am!’</a:t>
            </a:r>
            <a:br>
              <a:rPr lang="en-US" sz="5300" i="1" dirty="0">
                <a:solidFill>
                  <a:schemeClr val="bg1">
                    <a:lumMod val="90000"/>
                    <a:lumOff val="10000"/>
                  </a:schemeClr>
                </a:solidFill>
                <a:latin typeface="ArialMT"/>
              </a:rPr>
            </a:br>
            <a:r>
              <a:rPr lang="en-US" sz="5300" i="1" dirty="0">
                <a:solidFill>
                  <a:schemeClr val="bg1">
                    <a:lumMod val="90000"/>
                    <a:lumOff val="10000"/>
                  </a:schemeClr>
                </a:solidFill>
                <a:latin typeface="ArialMT"/>
              </a:rPr>
              <a:t>24 But God came to Laban the Aramean in a dream by night and said to him, “Be careful not to say anything to Jacob, either good or bad.”</a:t>
            </a:r>
          </a:p>
          <a:p>
            <a:pPr>
              <a:lnSpc>
                <a:spcPct val="120000"/>
              </a:lnSpc>
            </a:pPr>
            <a:r>
              <a:rPr lang="en-ZA" b="1" i="1" dirty="0">
                <a:solidFill>
                  <a:schemeClr val="bg1">
                    <a:lumMod val="90000"/>
                    <a:lumOff val="10000"/>
                  </a:schemeClr>
                </a:solidFill>
                <a:effectLst/>
                <a:latin typeface="ArialMT"/>
              </a:rPr>
              <a:t>Genesis 40-41 </a:t>
            </a:r>
            <a:r>
              <a:rPr lang="en-US" dirty="0">
                <a:solidFill>
                  <a:schemeClr val="bg1">
                    <a:lumMod val="90000"/>
                    <a:lumOff val="10000"/>
                  </a:schemeClr>
                </a:solidFill>
                <a:latin typeface="ArialMT"/>
              </a:rPr>
              <a:t>Where Joseph interprets the cupbearer and baker’s dreams and Pharaoh’s dreams.</a:t>
            </a:r>
            <a:endParaRPr lang="en-US" b="0" dirty="0">
              <a:solidFill>
                <a:schemeClr val="bg1">
                  <a:lumMod val="90000"/>
                  <a:lumOff val="10000"/>
                </a:schemeClr>
              </a:solidFill>
              <a:effectLst/>
              <a:latin typeface="ArialMT"/>
            </a:endParaRPr>
          </a:p>
          <a:p>
            <a:pPr>
              <a:lnSpc>
                <a:spcPct val="120000"/>
              </a:lnSpc>
            </a:pPr>
            <a:r>
              <a:rPr lang="en-ZA" b="1" dirty="0">
                <a:solidFill>
                  <a:schemeClr val="bg1">
                    <a:lumMod val="90000"/>
                    <a:lumOff val="10000"/>
                  </a:schemeClr>
                </a:solidFill>
              </a:rPr>
              <a:t>Joel 2:28 </a:t>
            </a:r>
            <a:r>
              <a:rPr lang="en-US" sz="5300" i="1" dirty="0">
                <a:solidFill>
                  <a:schemeClr val="bg1">
                    <a:lumMod val="90000"/>
                    <a:lumOff val="10000"/>
                  </a:schemeClr>
                </a:solidFill>
                <a:latin typeface="ArialMT"/>
              </a:rPr>
              <a:t>“And it shall come to pass afterward, that I will pour out my Spirit on all flesh; your sons and your daughters shall prophesy, your old men shall dream dreams, and your young men shall see visions.</a:t>
            </a:r>
            <a:endParaRPr lang="en-US" b="0" i="1" dirty="0">
              <a:solidFill>
                <a:schemeClr val="bg1">
                  <a:lumMod val="90000"/>
                  <a:lumOff val="10000"/>
                </a:schemeClr>
              </a:solidFill>
              <a:effectLst/>
              <a:latin typeface="ArialMT"/>
            </a:endParaRPr>
          </a:p>
        </p:txBody>
      </p:sp>
      <p:sp>
        <p:nvSpPr>
          <p:cNvPr id="7" name="Truth #1">
            <a:extLst>
              <a:ext uri="{FF2B5EF4-FFF2-40B4-BE49-F238E27FC236}">
                <a16:creationId xmlns:a16="http://schemas.microsoft.com/office/drawing/2014/main" id="{920E2DD7-3D96-4758-AE0F-78540C921EAE}"/>
              </a:ext>
            </a:extLst>
          </p:cNvPr>
          <p:cNvSpPr txBox="1">
            <a:spLocks/>
          </p:cNvSpPr>
          <p:nvPr/>
        </p:nvSpPr>
        <p:spPr>
          <a:xfrm>
            <a:off x="974852" y="11653144"/>
            <a:ext cx="21971000" cy="1158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fontScale="77500" lnSpcReduction="20000"/>
          </a:bodyPr>
          <a:lst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dirty="0">
                <a:solidFill>
                  <a:schemeClr val="bg1">
                    <a:lumMod val="90000"/>
                    <a:lumOff val="10000"/>
                  </a:schemeClr>
                </a:solidFill>
              </a:rPr>
              <a:t>Although a common experience, God used dreams in a special way to reveal truth.</a:t>
            </a:r>
          </a:p>
        </p:txBody>
      </p:sp>
    </p:spTree>
    <p:extLst>
      <p:ext uri="{BB962C8B-B14F-4D97-AF65-F5344CB8AC3E}">
        <p14:creationId xmlns:p14="http://schemas.microsoft.com/office/powerpoint/2010/main" val="32232987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4. Visions</a:t>
            </a:r>
            <a:endParaRPr dirty="0">
              <a:solidFill>
                <a:schemeClr val="bg1">
                  <a:lumMod val="90000"/>
                  <a:lumOff val="10000"/>
                </a:schemeClr>
              </a:solidFill>
            </a:endParaRPr>
          </a:p>
        </p:txBody>
      </p:sp>
      <p:sp>
        <p:nvSpPr>
          <p:cNvPr id="158" name="Truth #1"/>
          <p:cNvSpPr txBox="1">
            <a:spLocks noGrp="1"/>
          </p:cNvSpPr>
          <p:nvPr>
            <p:ph type="body" idx="21"/>
          </p:nvPr>
        </p:nvSpPr>
        <p:spPr>
          <a:xfrm>
            <a:off x="1206500" y="2245962"/>
            <a:ext cx="21971000" cy="20700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7500" lnSpcReduction="20000"/>
          </a:bodyPr>
          <a:lstStyle/>
          <a:p>
            <a:pPr>
              <a:lnSpc>
                <a:spcPct val="120000"/>
              </a:lnSpc>
            </a:pPr>
            <a:r>
              <a:rPr lang="en-ZA" dirty="0">
                <a:solidFill>
                  <a:schemeClr val="bg1">
                    <a:lumMod val="90000"/>
                    <a:lumOff val="10000"/>
                  </a:schemeClr>
                </a:solidFill>
              </a:rPr>
              <a:t>In a vision the emphasis seems to be on what is heard, whereas in a dream it is on what is seen.  The human being involved also seems to be more active in receiving a vision.</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xfrm>
            <a:off x="1206500" y="5230368"/>
            <a:ext cx="21971000" cy="7533132"/>
          </a:xfrm>
          <a:prstGeom prst="rect">
            <a:avLst/>
          </a:prstGeom>
        </p:spPr>
        <p:txBody>
          <a:bodyPr/>
          <a:lstStyle/>
          <a:p>
            <a:pPr>
              <a:lnSpc>
                <a:spcPct val="100000"/>
              </a:lnSpc>
            </a:pPr>
            <a:r>
              <a:rPr lang="en-ZA" b="1" dirty="0">
                <a:solidFill>
                  <a:schemeClr val="bg1">
                    <a:lumMod val="90000"/>
                    <a:lumOff val="10000"/>
                  </a:schemeClr>
                </a:solidFill>
              </a:rPr>
              <a:t>Isaiah 1:1 </a:t>
            </a:r>
            <a:r>
              <a:rPr lang="en-US" sz="3300" i="1" dirty="0">
                <a:solidFill>
                  <a:schemeClr val="bg1">
                    <a:lumMod val="90000"/>
                    <a:lumOff val="10000"/>
                  </a:schemeClr>
                </a:solidFill>
                <a:latin typeface="ArialMT"/>
              </a:rPr>
              <a:t>The vision of Isaiah the son of </a:t>
            </a:r>
            <a:r>
              <a:rPr lang="en-US" sz="3300" i="1" dirty="0" err="1">
                <a:solidFill>
                  <a:schemeClr val="bg1">
                    <a:lumMod val="90000"/>
                    <a:lumOff val="10000"/>
                  </a:schemeClr>
                </a:solidFill>
                <a:latin typeface="ArialMT"/>
              </a:rPr>
              <a:t>Amoz</a:t>
            </a:r>
            <a:r>
              <a:rPr lang="en-US" sz="3300" i="1" dirty="0">
                <a:solidFill>
                  <a:schemeClr val="bg1">
                    <a:lumMod val="90000"/>
                    <a:lumOff val="10000"/>
                  </a:schemeClr>
                </a:solidFill>
                <a:latin typeface="ArialMT"/>
              </a:rPr>
              <a:t>, which he saw concerning Judah and Jerusalem in the days of Uzziah, Jotham, Ahaz, and Hezekiah, kings of Judah.</a:t>
            </a:r>
            <a:endParaRPr lang="en-ZA" sz="3300" i="1" dirty="0">
              <a:solidFill>
                <a:schemeClr val="bg1">
                  <a:lumMod val="90000"/>
                  <a:lumOff val="10000"/>
                </a:schemeClr>
              </a:solidFill>
              <a:latin typeface="ArialMT"/>
            </a:endParaRPr>
          </a:p>
          <a:p>
            <a:pPr>
              <a:lnSpc>
                <a:spcPct val="100000"/>
              </a:lnSpc>
            </a:pPr>
            <a:r>
              <a:rPr lang="en-ZA" b="1" dirty="0">
                <a:solidFill>
                  <a:schemeClr val="bg1">
                    <a:lumMod val="90000"/>
                    <a:lumOff val="10000"/>
                  </a:schemeClr>
                </a:solidFill>
              </a:rPr>
              <a:t>Isaiah 6:1 </a:t>
            </a:r>
            <a:r>
              <a:rPr lang="en-US" sz="3300" i="1" dirty="0">
                <a:solidFill>
                  <a:schemeClr val="bg1">
                    <a:lumMod val="90000"/>
                    <a:lumOff val="10000"/>
                  </a:schemeClr>
                </a:solidFill>
                <a:latin typeface="ArialMT"/>
              </a:rPr>
              <a:t>In the year that King Uzziah died I saw the Lord sitting upon a throne, high and lifted up; and the train of his robe filled the temple.</a:t>
            </a:r>
            <a:endParaRPr lang="en-ZA" sz="3300" i="1" dirty="0">
              <a:solidFill>
                <a:schemeClr val="bg1">
                  <a:lumMod val="90000"/>
                  <a:lumOff val="10000"/>
                </a:schemeClr>
              </a:solidFill>
              <a:latin typeface="ArialMT"/>
            </a:endParaRPr>
          </a:p>
          <a:p>
            <a:pPr algn="l"/>
            <a:r>
              <a:rPr lang="en-ZA" b="1" dirty="0">
                <a:solidFill>
                  <a:schemeClr val="bg1">
                    <a:lumMod val="90000"/>
                    <a:lumOff val="10000"/>
                  </a:schemeClr>
                </a:solidFill>
              </a:rPr>
              <a:t>Ezekiel 1:3 </a:t>
            </a:r>
            <a:r>
              <a:rPr lang="en-US" sz="3300" i="1" dirty="0">
                <a:solidFill>
                  <a:schemeClr val="bg1">
                    <a:lumMod val="90000"/>
                    <a:lumOff val="10000"/>
                  </a:schemeClr>
                </a:solidFill>
                <a:latin typeface="ArialMT"/>
              </a:rPr>
              <a:t>The word of the Lord came to Ezekiel the priest, the son of </a:t>
            </a:r>
            <a:r>
              <a:rPr lang="en-US" sz="3300" i="1" dirty="0" err="1">
                <a:solidFill>
                  <a:schemeClr val="bg1">
                    <a:lumMod val="90000"/>
                    <a:lumOff val="10000"/>
                  </a:schemeClr>
                </a:solidFill>
                <a:latin typeface="ArialMT"/>
              </a:rPr>
              <a:t>Buzi</a:t>
            </a:r>
            <a:r>
              <a:rPr lang="en-US" sz="3300" i="1" dirty="0">
                <a:solidFill>
                  <a:schemeClr val="bg1">
                    <a:lumMod val="90000"/>
                    <a:lumOff val="10000"/>
                  </a:schemeClr>
                </a:solidFill>
                <a:latin typeface="ArialMT"/>
              </a:rPr>
              <a:t>, in the land of the Chaldeans by the </a:t>
            </a:r>
            <a:r>
              <a:rPr lang="en-US" sz="3300" i="1" dirty="0" err="1">
                <a:solidFill>
                  <a:schemeClr val="bg1">
                    <a:lumMod val="90000"/>
                    <a:lumOff val="10000"/>
                  </a:schemeClr>
                </a:solidFill>
                <a:latin typeface="ArialMT"/>
              </a:rPr>
              <a:t>Chebar</a:t>
            </a:r>
            <a:r>
              <a:rPr lang="en-US" sz="3300" i="1" dirty="0">
                <a:solidFill>
                  <a:schemeClr val="bg1">
                    <a:lumMod val="90000"/>
                    <a:lumOff val="10000"/>
                  </a:schemeClr>
                </a:solidFill>
                <a:latin typeface="ArialMT"/>
              </a:rPr>
              <a:t> canal, and the hand of the Lord was upon him there.</a:t>
            </a:r>
          </a:p>
        </p:txBody>
      </p:sp>
    </p:spTree>
    <p:extLst>
      <p:ext uri="{BB962C8B-B14F-4D97-AF65-F5344CB8AC3E}">
        <p14:creationId xmlns:p14="http://schemas.microsoft.com/office/powerpoint/2010/main" val="744240818"/>
      </p:ext>
    </p:extLst>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8526</TotalTime>
  <Words>3252</Words>
  <Application>Microsoft Office PowerPoint</Application>
  <PresentationFormat>Custom</PresentationFormat>
  <Paragraphs>127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ArialMT</vt:lpstr>
      <vt:lpstr>Helvetica Neue</vt:lpstr>
      <vt:lpstr>Helvetica Neue Medium</vt:lpstr>
      <vt:lpstr>30_BasicColor</vt:lpstr>
      <vt:lpstr>God’s Special Revelation  from Basic Theology ~ Charles C. Ryrie </vt:lpstr>
      <vt:lpstr>Revision…</vt:lpstr>
      <vt:lpstr>PowerPoint Presentation</vt:lpstr>
      <vt:lpstr>The avenues of God’s special revelation</vt:lpstr>
      <vt:lpstr>1. The Lot</vt:lpstr>
      <vt:lpstr>2. The Urim and Thummim</vt:lpstr>
      <vt:lpstr>2. The Urim and Thummim examples where used…</vt:lpstr>
      <vt:lpstr>3. Dreams</vt:lpstr>
      <vt:lpstr>4. Visions</vt:lpstr>
      <vt:lpstr>5. Theophanies</vt:lpstr>
      <vt:lpstr>6. Angels</vt:lpstr>
      <vt:lpstr>7. The Prophets</vt:lpstr>
      <vt:lpstr>8. Events</vt:lpstr>
      <vt:lpstr>9. Jesus Christ</vt:lpstr>
      <vt:lpstr>10. The Bible</vt:lpstr>
      <vt:lpstr>10. The Bible continues…</vt:lpstr>
      <vt:lpstr>Some contemporary views of revelation</vt:lpstr>
      <vt:lpstr>Two contemporary views…</vt:lpstr>
      <vt:lpstr>Two contemporary views continue…</vt:lpstr>
      <vt:lpstr>To summarize: Special revelation as now recorded in the Bible furnishes the content of God’s message to the world.   Inspiration concerns the method God employed to actually record said content in Scriptures.  Inerrancy relates to the accuracy of that recording.  The topics of inspiration and inerrancy will be dealt with in lessons to follow.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Time Management</dc:title>
  <dc:creator>jacques</dc:creator>
  <cp:lastModifiedBy>Jacques Brown</cp:lastModifiedBy>
  <cp:revision>39</cp:revision>
  <dcterms:modified xsi:type="dcterms:W3CDTF">2022-02-27T06:52:30Z</dcterms:modified>
</cp:coreProperties>
</file>